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6"/>
  </p:handoutMasterIdLst>
  <p:sldIdLst>
    <p:sldId id="258" r:id="rId3"/>
    <p:sldId id="279" r:id="rId5"/>
    <p:sldId id="280" r:id="rId6"/>
    <p:sldId id="261" r:id="rId7"/>
    <p:sldId id="285" r:id="rId8"/>
    <p:sldId id="260" r:id="rId9"/>
    <p:sldId id="282" r:id="rId10"/>
    <p:sldId id="266" r:id="rId11"/>
    <p:sldId id="287" r:id="rId12"/>
    <p:sldId id="283" r:id="rId13"/>
    <p:sldId id="278" r:id="rId14"/>
    <p:sldId id="288"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BE1"/>
    <a:srgbClr val="80AABD"/>
    <a:srgbClr val="F9B54F"/>
    <a:srgbClr val="3C6071"/>
    <a:srgbClr val="FFFFFF"/>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140" autoAdjust="0"/>
    <p:restoredTop sz="94660"/>
  </p:normalViewPr>
  <p:slideViewPr>
    <p:cSldViewPr snapToGrid="0">
      <p:cViewPr varScale="1">
        <p:scale>
          <a:sx n="47" d="100"/>
          <a:sy n="47" d="100"/>
        </p:scale>
        <p:origin x="67" y="1070"/>
      </p:cViewPr>
      <p:guideLst>
        <p:guide orient="horz" pos="2239"/>
        <p:guide pos="380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19.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B6CB81-9EBD-49B5-9A1C-4C7FC28F66E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B6CB81-9EBD-49B5-9A1C-4C7FC28F66E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B6CB81-9EBD-49B5-9A1C-4C7FC28F66E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B6CB81-9EBD-49B5-9A1C-4C7FC28F66E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B6CB81-9EBD-49B5-9A1C-4C7FC28F66E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500" advClick="0" advTm="2000">
        <p:random/>
      </p:transition>
    </mc:Choice>
    <mc:Fallback>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3" name="矩形 2"/>
          <p:cNvSpPr/>
          <p:nvPr userDrawn="1"/>
        </p:nvSpPr>
        <p:spPr>
          <a:xfrm>
            <a:off x="484232" y="454479"/>
            <a:ext cx="11223529" cy="5949042"/>
          </a:xfrm>
          <a:prstGeom prst="rect">
            <a:avLst/>
          </a:prstGeom>
          <a:solidFill>
            <a:schemeClr val="bg1"/>
          </a:solidFill>
          <a:ln w="19050">
            <a:noFill/>
            <a:headEnd type="oval"/>
            <a:tailEnd type="oval"/>
          </a:ln>
          <a:effectLst>
            <a:outerShdw blurRad="1905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3500" advClick="0" advTm="2000">
        <p:random/>
      </p:transition>
    </mc:Choice>
    <mc:Fallback>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500" advClick="0" advTm="2000">
        <p:random/>
      </p:transition>
    </mc:Choice>
    <mc:Fallback>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8DBE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5"/>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3500" advClick="0" advTm="2000">
        <p:random/>
      </p:transition>
    </mc:Choice>
    <mc:Fallback>
      <p:transition spd="slow" advClick="0" advTm="2000">
        <p:random/>
      </p:transition>
    </mc:Fallback>
  </mc:AlternateConten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8" Type="http://schemas.microsoft.com/office/2007/relationships/media" Target="../media/media1.mp3"/><Relationship Id="rId7" Type="http://schemas.openxmlformats.org/officeDocument/2006/relationships/audio"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xml"/><Relationship Id="rId10"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12.xml"/><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tags" Target="../tags/tag13.xml"/><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14.xml"/><Relationship Id="rId2" Type="http://schemas.openxmlformats.org/officeDocument/2006/relationships/image" Target="../media/image13.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16" name="图文框 15"/>
          <p:cNvSpPr/>
          <p:nvPr/>
        </p:nvSpPr>
        <p:spPr>
          <a:xfrm>
            <a:off x="0" y="0"/>
            <a:ext cx="12192000" cy="6858000"/>
          </a:xfrm>
          <a:prstGeom prst="frame">
            <a:avLst>
              <a:gd name="adj1" fmla="val 4905"/>
            </a:avLst>
          </a:prstGeom>
          <a:solidFill>
            <a:srgbClr val="A8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矩形 16"/>
          <p:cNvSpPr/>
          <p:nvPr/>
        </p:nvSpPr>
        <p:spPr>
          <a:xfrm>
            <a:off x="1557760" y="2078757"/>
            <a:ext cx="9076473" cy="2146752"/>
          </a:xfrm>
          <a:prstGeom prst="rect">
            <a:avLst/>
          </a:prstGeom>
          <a:solidFill>
            <a:schemeClr val="bg1"/>
          </a:solidFill>
          <a:ln w="19050">
            <a:noFill/>
            <a:headEnd type="oval"/>
            <a:tailEnd type="oval"/>
          </a:ln>
          <a:effectLst>
            <a:outerShdw blurRad="1905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1" name="矩形 10"/>
          <p:cNvSpPr/>
          <p:nvPr/>
        </p:nvSpPr>
        <p:spPr>
          <a:xfrm>
            <a:off x="2990910" y="2235132"/>
            <a:ext cx="7951251" cy="17068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500" dirty="0">
                <a:solidFill>
                  <a:schemeClr val="tx1">
                    <a:lumMod val="95000"/>
                    <a:lumOff val="5000"/>
                  </a:schemeClr>
                </a:solidFill>
                <a:latin typeface="字魂36号-正文宋楷" panose="02000000000000000000" pitchFamily="2" charset="-122"/>
                <a:ea typeface="字魂36号-正文宋楷" panose="02000000000000000000" pitchFamily="2" charset="-122"/>
              </a:rPr>
              <a:t>作业治疗（</a:t>
            </a:r>
            <a:r>
              <a:rPr lang="en-US" altLang="zh-CN" sz="7500" dirty="0">
                <a:solidFill>
                  <a:schemeClr val="tx1">
                    <a:lumMod val="95000"/>
                    <a:lumOff val="5000"/>
                  </a:schemeClr>
                </a:solidFill>
                <a:latin typeface="字魂36号-正文宋楷" panose="02000000000000000000" pitchFamily="2" charset="-122"/>
                <a:ea typeface="字魂36号-正文宋楷" panose="02000000000000000000" pitchFamily="2" charset="-122"/>
              </a:rPr>
              <a:t>OT</a:t>
            </a:r>
            <a:r>
              <a:rPr lang="zh-CN" altLang="en-US" sz="7500" dirty="0">
                <a:solidFill>
                  <a:schemeClr val="tx1">
                    <a:lumMod val="95000"/>
                    <a:lumOff val="5000"/>
                  </a:schemeClr>
                </a:solidFill>
                <a:latin typeface="字魂36号-正文宋楷" panose="02000000000000000000" pitchFamily="2" charset="-122"/>
                <a:ea typeface="字魂36号-正文宋楷" panose="02000000000000000000" pitchFamily="2" charset="-122"/>
              </a:rPr>
              <a:t>）</a:t>
            </a:r>
            <a:endParaRPr lang="zh-CN" altLang="en-US" sz="75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l="39847" r="37463" b="51562"/>
          <a:stretch>
            <a:fillRect/>
          </a:stretch>
        </p:blipFill>
        <p:spPr>
          <a:xfrm>
            <a:off x="1642497" y="0"/>
            <a:ext cx="2696824" cy="4060047"/>
          </a:xfrm>
          <a:prstGeom prst="rect">
            <a:avLst/>
          </a:prstGeom>
        </p:spPr>
      </p:pic>
      <p:grpSp>
        <p:nvGrpSpPr>
          <p:cNvPr id="29" name="组合 28"/>
          <p:cNvGrpSpPr/>
          <p:nvPr/>
        </p:nvGrpSpPr>
        <p:grpSpPr>
          <a:xfrm>
            <a:off x="8719795" y="4449545"/>
            <a:ext cx="3333561" cy="2390934"/>
            <a:chOff x="8719795" y="4449545"/>
            <a:chExt cx="3333561" cy="2390934"/>
          </a:xfrm>
        </p:grpSpPr>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l="10754" t="60227" r="70561" b="20654"/>
            <a:stretch>
              <a:fillRect/>
            </a:stretch>
          </p:blipFill>
          <p:spPr>
            <a:xfrm>
              <a:off x="8719795" y="5133623"/>
              <a:ext cx="3333561" cy="1706856"/>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0754" t="60227" r="70561" b="20654"/>
            <a:stretch>
              <a:fillRect/>
            </a:stretch>
          </p:blipFill>
          <p:spPr>
            <a:xfrm>
              <a:off x="9904903" y="4449545"/>
              <a:ext cx="2148453" cy="1100055"/>
            </a:xfrm>
            <a:prstGeom prst="rect">
              <a:avLst/>
            </a:prstGeom>
          </p:spPr>
        </p:pic>
      </p:grpSp>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39847" t="17791" r="37463" b="51562"/>
          <a:stretch>
            <a:fillRect/>
          </a:stretch>
        </p:blipFill>
        <p:spPr>
          <a:xfrm rot="639118">
            <a:off x="1249832" y="3372362"/>
            <a:ext cx="1196010" cy="1139251"/>
          </a:xfrm>
          <a:prstGeom prst="rect">
            <a:avLst/>
          </a:prstGeom>
        </p:spPr>
      </p:pic>
      <p:pic>
        <p:nvPicPr>
          <p:cNvPr id="31" name="图片 30"/>
          <p:cNvPicPr>
            <a:picLocks noChangeAspect="1"/>
          </p:cNvPicPr>
          <p:nvPr/>
        </p:nvPicPr>
        <p:blipFill rotWithShape="1">
          <a:blip r:embed="rId6" cstate="print">
            <a:extLst>
              <a:ext uri="{28A0092B-C50C-407E-A947-70E740481C1C}">
                <a14:useLocalDpi xmlns:a14="http://schemas.microsoft.com/office/drawing/2010/main" val="0"/>
              </a:ext>
            </a:extLst>
          </a:blip>
          <a:srcRect l="39847" t="17791" r="37463" b="51562"/>
          <a:stretch>
            <a:fillRect/>
          </a:stretch>
        </p:blipFill>
        <p:spPr>
          <a:xfrm rot="20490137">
            <a:off x="3644568" y="2161507"/>
            <a:ext cx="617409" cy="588109"/>
          </a:xfrm>
          <a:prstGeom prst="rect">
            <a:avLst/>
          </a:prstGeom>
        </p:spPr>
      </p:pic>
      <p:pic>
        <p:nvPicPr>
          <p:cNvPr id="14" name="5bfd36810efa4">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44563" y="-53975"/>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repeatCount="indefinite" fill="remove" display="0">
                  <p:stCondLst>
                    <p:cond delay="indefinite"/>
                  </p:stCondLst>
                  <p:endCondLst>
                    <p:cond evt="onStopAudio" delay="0">
                      <p:tgtEl>
                        <p:sldTgt/>
                      </p:tgtEl>
                    </p:cond>
                  </p:endCondLst>
                </p:cTn>
                <p:tgtEl>
                  <p:spTgt spid="14"/>
                </p:tgtEl>
              </p:cMediaNode>
            </p:audio>
          </p:childTnLst>
        </p:cTn>
      </p:par>
    </p:tnLst>
    <p:bldLst>
      <p:bldP spid="17"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3695"/>
          <a:stretch>
            <a:fillRect/>
          </a:stretch>
        </p:blipFill>
        <p:spPr>
          <a:xfrm>
            <a:off x="-1" y="0"/>
            <a:ext cx="10522351" cy="6858000"/>
          </a:xfrm>
          <a:prstGeom prst="rect">
            <a:avLst/>
          </a:prstGeom>
        </p:spPr>
      </p:pic>
      <p:sp>
        <p:nvSpPr>
          <p:cNvPr id="3" name="矩形 2"/>
          <p:cNvSpPr/>
          <p:nvPr/>
        </p:nvSpPr>
        <p:spPr>
          <a:xfrm>
            <a:off x="2634343" y="0"/>
            <a:ext cx="9557656" cy="6858000"/>
          </a:xfrm>
          <a:custGeom>
            <a:avLst/>
            <a:gdLst>
              <a:gd name="connsiteX0" fmla="*/ 0 w 6242613"/>
              <a:gd name="connsiteY0" fmla="*/ 0 h 6858000"/>
              <a:gd name="connsiteX1" fmla="*/ 6242613 w 6242613"/>
              <a:gd name="connsiteY1" fmla="*/ 0 h 6858000"/>
              <a:gd name="connsiteX2" fmla="*/ 6242613 w 6242613"/>
              <a:gd name="connsiteY2" fmla="*/ 6858000 h 6858000"/>
              <a:gd name="connsiteX3" fmla="*/ 0 w 6242613"/>
              <a:gd name="connsiteY3" fmla="*/ 6858000 h 6858000"/>
              <a:gd name="connsiteX4" fmla="*/ 0 w 6242613"/>
              <a:gd name="connsiteY4" fmla="*/ 0 h 6858000"/>
              <a:gd name="connsiteX0-1" fmla="*/ 1493133 w 7735746"/>
              <a:gd name="connsiteY0-2" fmla="*/ 0 h 6858000"/>
              <a:gd name="connsiteX1-3" fmla="*/ 7735746 w 7735746"/>
              <a:gd name="connsiteY1-4" fmla="*/ 0 h 6858000"/>
              <a:gd name="connsiteX2-5" fmla="*/ 7735746 w 7735746"/>
              <a:gd name="connsiteY2-6" fmla="*/ 6858000 h 6858000"/>
              <a:gd name="connsiteX3-7" fmla="*/ 1493133 w 7735746"/>
              <a:gd name="connsiteY3-8" fmla="*/ 6858000 h 6858000"/>
              <a:gd name="connsiteX4-9" fmla="*/ 0 w 7735746"/>
              <a:gd name="connsiteY4-10" fmla="*/ 3530278 h 6858000"/>
              <a:gd name="connsiteX5" fmla="*/ 1493133 w 7735746"/>
              <a:gd name="connsiteY5" fmla="*/ 0 h 6858000"/>
              <a:gd name="connsiteX0-11" fmla="*/ 1493133 w 7735746"/>
              <a:gd name="connsiteY0-12" fmla="*/ 0 h 6858000"/>
              <a:gd name="connsiteX1-13" fmla="*/ 7735746 w 7735746"/>
              <a:gd name="connsiteY1-14" fmla="*/ 0 h 6858000"/>
              <a:gd name="connsiteX2-15" fmla="*/ 7735746 w 7735746"/>
              <a:gd name="connsiteY2-16" fmla="*/ 6858000 h 6858000"/>
              <a:gd name="connsiteX3-17" fmla="*/ 1493133 w 7735746"/>
              <a:gd name="connsiteY3-18" fmla="*/ 6858000 h 6858000"/>
              <a:gd name="connsiteX4-19" fmla="*/ 0 w 7735746"/>
              <a:gd name="connsiteY4-20" fmla="*/ 3530278 h 6858000"/>
              <a:gd name="connsiteX5-21" fmla="*/ 1493133 w 7735746"/>
              <a:gd name="connsiteY5-22" fmla="*/ 0 h 6858000"/>
              <a:gd name="connsiteX0-23" fmla="*/ 1676164 w 7918777"/>
              <a:gd name="connsiteY0-24" fmla="*/ 0 h 6858000"/>
              <a:gd name="connsiteX1-25" fmla="*/ 7918777 w 7918777"/>
              <a:gd name="connsiteY1-26" fmla="*/ 0 h 6858000"/>
              <a:gd name="connsiteX2-27" fmla="*/ 7918777 w 7918777"/>
              <a:gd name="connsiteY2-28" fmla="*/ 6858000 h 6858000"/>
              <a:gd name="connsiteX3-29" fmla="*/ 1676164 w 7918777"/>
              <a:gd name="connsiteY3-30" fmla="*/ 6858000 h 6858000"/>
              <a:gd name="connsiteX4-31" fmla="*/ 183031 w 7918777"/>
              <a:gd name="connsiteY4-32" fmla="*/ 3530278 h 6858000"/>
              <a:gd name="connsiteX5-33" fmla="*/ 1676164 w 7918777"/>
              <a:gd name="connsiteY5-34" fmla="*/ 0 h 6858000"/>
              <a:gd name="connsiteX0-35" fmla="*/ 2083188 w 8325801"/>
              <a:gd name="connsiteY0-36" fmla="*/ 0 h 6858000"/>
              <a:gd name="connsiteX1-37" fmla="*/ 8325801 w 8325801"/>
              <a:gd name="connsiteY1-38" fmla="*/ 0 h 6858000"/>
              <a:gd name="connsiteX2-39" fmla="*/ 8325801 w 8325801"/>
              <a:gd name="connsiteY2-40" fmla="*/ 6858000 h 6858000"/>
              <a:gd name="connsiteX3-41" fmla="*/ 2083188 w 8325801"/>
              <a:gd name="connsiteY3-42" fmla="*/ 6858000 h 6858000"/>
              <a:gd name="connsiteX4-43" fmla="*/ 590055 w 8325801"/>
              <a:gd name="connsiteY4-44" fmla="*/ 3530278 h 6858000"/>
              <a:gd name="connsiteX5-45" fmla="*/ 2083188 w 8325801"/>
              <a:gd name="connsiteY5-46" fmla="*/ 0 h 6858000"/>
              <a:gd name="connsiteX0-47" fmla="*/ 1812106 w 8054719"/>
              <a:gd name="connsiteY0-48" fmla="*/ 0 h 6858000"/>
              <a:gd name="connsiteX1-49" fmla="*/ 8054719 w 8054719"/>
              <a:gd name="connsiteY1-50" fmla="*/ 0 h 6858000"/>
              <a:gd name="connsiteX2-51" fmla="*/ 8054719 w 8054719"/>
              <a:gd name="connsiteY2-52" fmla="*/ 6858000 h 6858000"/>
              <a:gd name="connsiteX3-53" fmla="*/ 1812106 w 8054719"/>
              <a:gd name="connsiteY3-54" fmla="*/ 6858000 h 6858000"/>
              <a:gd name="connsiteX4-55" fmla="*/ 631490 w 8054719"/>
              <a:gd name="connsiteY4-56" fmla="*/ 4085863 h 6858000"/>
              <a:gd name="connsiteX5-57" fmla="*/ 1812106 w 8054719"/>
              <a:gd name="connsiteY5-58" fmla="*/ 0 h 6858000"/>
              <a:gd name="connsiteX0-59" fmla="*/ 1292853 w 7535466"/>
              <a:gd name="connsiteY0-60" fmla="*/ 0 h 6858000"/>
              <a:gd name="connsiteX1-61" fmla="*/ 7535466 w 7535466"/>
              <a:gd name="connsiteY1-62" fmla="*/ 0 h 6858000"/>
              <a:gd name="connsiteX2-63" fmla="*/ 7535466 w 7535466"/>
              <a:gd name="connsiteY2-64" fmla="*/ 6858000 h 6858000"/>
              <a:gd name="connsiteX3-65" fmla="*/ 1292853 w 7535466"/>
              <a:gd name="connsiteY3-66" fmla="*/ 6858000 h 6858000"/>
              <a:gd name="connsiteX4-67" fmla="*/ 112237 w 7535466"/>
              <a:gd name="connsiteY4-68" fmla="*/ 4085863 h 6858000"/>
              <a:gd name="connsiteX5-69" fmla="*/ 1292853 w 7535466"/>
              <a:gd name="connsiteY5-70" fmla="*/ 0 h 6858000"/>
              <a:gd name="connsiteX0-71" fmla="*/ 1292853 w 7535466"/>
              <a:gd name="connsiteY0-72" fmla="*/ 0 h 6858000"/>
              <a:gd name="connsiteX1-73" fmla="*/ 7535466 w 7535466"/>
              <a:gd name="connsiteY1-74" fmla="*/ 0 h 6858000"/>
              <a:gd name="connsiteX2-75" fmla="*/ 7535466 w 7535466"/>
              <a:gd name="connsiteY2-76" fmla="*/ 6858000 h 6858000"/>
              <a:gd name="connsiteX3-77" fmla="*/ 1292853 w 7535466"/>
              <a:gd name="connsiteY3-78" fmla="*/ 6858000 h 6858000"/>
              <a:gd name="connsiteX4-79" fmla="*/ 112237 w 7535466"/>
              <a:gd name="connsiteY4-80" fmla="*/ 4085863 h 6858000"/>
              <a:gd name="connsiteX5-81" fmla="*/ 1292853 w 7535466"/>
              <a:gd name="connsiteY5-82" fmla="*/ 0 h 6858000"/>
              <a:gd name="connsiteX0-83" fmla="*/ 1550298 w 7792911"/>
              <a:gd name="connsiteY0-84" fmla="*/ 0 h 6858000"/>
              <a:gd name="connsiteX1-85" fmla="*/ 7792911 w 7792911"/>
              <a:gd name="connsiteY1-86" fmla="*/ 0 h 6858000"/>
              <a:gd name="connsiteX2-87" fmla="*/ 7792911 w 7792911"/>
              <a:gd name="connsiteY2-88" fmla="*/ 6858000 h 6858000"/>
              <a:gd name="connsiteX3-89" fmla="*/ 57164 w 7792911"/>
              <a:gd name="connsiteY3-90" fmla="*/ 6858000 h 6858000"/>
              <a:gd name="connsiteX4-91" fmla="*/ 369682 w 7792911"/>
              <a:gd name="connsiteY4-92" fmla="*/ 4085863 h 6858000"/>
              <a:gd name="connsiteX5-93" fmla="*/ 1550298 w 7792911"/>
              <a:gd name="connsiteY5-94" fmla="*/ 0 h 6858000"/>
              <a:gd name="connsiteX0-95" fmla="*/ 1493162 w 7735775"/>
              <a:gd name="connsiteY0-96" fmla="*/ 0 h 6858000"/>
              <a:gd name="connsiteX1-97" fmla="*/ 7735775 w 7735775"/>
              <a:gd name="connsiteY1-98" fmla="*/ 0 h 6858000"/>
              <a:gd name="connsiteX2-99" fmla="*/ 7735775 w 7735775"/>
              <a:gd name="connsiteY2-100" fmla="*/ 6858000 h 6858000"/>
              <a:gd name="connsiteX3-101" fmla="*/ 28 w 7735775"/>
              <a:gd name="connsiteY3-102" fmla="*/ 6858000 h 6858000"/>
              <a:gd name="connsiteX4-103" fmla="*/ 960728 w 7735775"/>
              <a:gd name="connsiteY4-104" fmla="*/ 4201609 h 6858000"/>
              <a:gd name="connsiteX5-105" fmla="*/ 1493162 w 7735775"/>
              <a:gd name="connsiteY5-106" fmla="*/ 0 h 6858000"/>
              <a:gd name="connsiteX0-107" fmla="*/ 1493162 w 7735775"/>
              <a:gd name="connsiteY0-108" fmla="*/ 0 h 6858000"/>
              <a:gd name="connsiteX1-109" fmla="*/ 7735775 w 7735775"/>
              <a:gd name="connsiteY1-110" fmla="*/ 0 h 6858000"/>
              <a:gd name="connsiteX2-111" fmla="*/ 7735775 w 7735775"/>
              <a:gd name="connsiteY2-112" fmla="*/ 6858000 h 6858000"/>
              <a:gd name="connsiteX3-113" fmla="*/ 28 w 7735775"/>
              <a:gd name="connsiteY3-114" fmla="*/ 6858000 h 6858000"/>
              <a:gd name="connsiteX4-115" fmla="*/ 960728 w 7735775"/>
              <a:gd name="connsiteY4-116" fmla="*/ 4201609 h 6858000"/>
              <a:gd name="connsiteX5-117" fmla="*/ 1493162 w 7735775"/>
              <a:gd name="connsiteY5-118" fmla="*/ 0 h 6858000"/>
              <a:gd name="connsiteX0-119" fmla="*/ 1523034 w 7765647"/>
              <a:gd name="connsiteY0-120" fmla="*/ 0 h 6858000"/>
              <a:gd name="connsiteX1-121" fmla="*/ 7765647 w 7765647"/>
              <a:gd name="connsiteY1-122" fmla="*/ 0 h 6858000"/>
              <a:gd name="connsiteX2-123" fmla="*/ 7765647 w 7765647"/>
              <a:gd name="connsiteY2-124" fmla="*/ 6858000 h 6858000"/>
              <a:gd name="connsiteX3-125" fmla="*/ 29900 w 7765647"/>
              <a:gd name="connsiteY3-126" fmla="*/ 6858000 h 6858000"/>
              <a:gd name="connsiteX4-127" fmla="*/ 990600 w 7765647"/>
              <a:gd name="connsiteY4-128" fmla="*/ 4201609 h 6858000"/>
              <a:gd name="connsiteX5-129" fmla="*/ 1523034 w 7765647"/>
              <a:gd name="connsiteY5-130" fmla="*/ 0 h 6858000"/>
              <a:gd name="connsiteX0-131" fmla="*/ 1523034 w 7765647"/>
              <a:gd name="connsiteY0-132" fmla="*/ 0 h 6858000"/>
              <a:gd name="connsiteX1-133" fmla="*/ 7765647 w 7765647"/>
              <a:gd name="connsiteY1-134" fmla="*/ 0 h 6858000"/>
              <a:gd name="connsiteX2-135" fmla="*/ 7765647 w 7765647"/>
              <a:gd name="connsiteY2-136" fmla="*/ 6858000 h 6858000"/>
              <a:gd name="connsiteX3-137" fmla="*/ 29900 w 7765647"/>
              <a:gd name="connsiteY3-138" fmla="*/ 6858000 h 6858000"/>
              <a:gd name="connsiteX4-139" fmla="*/ 990600 w 7765647"/>
              <a:gd name="connsiteY4-140" fmla="*/ 4201609 h 6858000"/>
              <a:gd name="connsiteX5-141" fmla="*/ 1523034 w 7765647"/>
              <a:gd name="connsiteY5-142" fmla="*/ 0 h 6858000"/>
              <a:gd name="connsiteX0-143" fmla="*/ 1523034 w 7765647"/>
              <a:gd name="connsiteY0-144" fmla="*/ 0 h 6858000"/>
              <a:gd name="connsiteX1-145" fmla="*/ 7765647 w 7765647"/>
              <a:gd name="connsiteY1-146" fmla="*/ 0 h 6858000"/>
              <a:gd name="connsiteX2-147" fmla="*/ 7765647 w 7765647"/>
              <a:gd name="connsiteY2-148" fmla="*/ 6858000 h 6858000"/>
              <a:gd name="connsiteX3-149" fmla="*/ 29900 w 7765647"/>
              <a:gd name="connsiteY3-150" fmla="*/ 6858000 h 6858000"/>
              <a:gd name="connsiteX4-151" fmla="*/ 990600 w 7765647"/>
              <a:gd name="connsiteY4-152" fmla="*/ 4201609 h 6858000"/>
              <a:gd name="connsiteX5-153" fmla="*/ 1523034 w 7765647"/>
              <a:gd name="connsiteY5-154"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65647" h="6858000">
                <a:moveTo>
                  <a:pt x="1523034" y="0"/>
                </a:moveTo>
                <a:lnTo>
                  <a:pt x="7765647" y="0"/>
                </a:lnTo>
                <a:lnTo>
                  <a:pt x="7765647" y="6858000"/>
                </a:lnTo>
                <a:lnTo>
                  <a:pt x="29900" y="6858000"/>
                </a:lnTo>
                <a:cubicBezTo>
                  <a:pt x="26042" y="5899230"/>
                  <a:pt x="-255607" y="5334000"/>
                  <a:pt x="990600" y="4201609"/>
                </a:cubicBezTo>
                <a:cubicBezTo>
                  <a:pt x="2402711" y="2457692"/>
                  <a:pt x="1025323" y="1176759"/>
                  <a:pt x="1523034" y="0"/>
                </a:cubicBezTo>
                <a:close/>
              </a:path>
            </a:pathLst>
          </a:custGeom>
          <a:solidFill>
            <a:schemeClr val="bg1"/>
          </a:solidFill>
          <a:ln w="19050">
            <a:noFill/>
            <a:headEnd type="oval"/>
            <a:tailEnd type="oval"/>
          </a:ln>
          <a:effectLst>
            <a:outerShdw blurRad="1905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 name="文本框 6"/>
          <p:cNvSpPr txBox="1"/>
          <p:nvPr/>
        </p:nvSpPr>
        <p:spPr>
          <a:xfrm flipH="1">
            <a:off x="5232517" y="2910281"/>
            <a:ext cx="5740281" cy="769441"/>
          </a:xfrm>
          <a:prstGeom prst="rect">
            <a:avLst/>
          </a:prstGeom>
          <a:noFill/>
        </p:spPr>
        <p:txBody>
          <a:bodyPr vert="horz" wrap="square" rtlCol="0">
            <a:spAutoFit/>
          </a:bodyPr>
          <a:lstStyle/>
          <a:p>
            <a:pPr algn="ctr"/>
            <a:r>
              <a:rPr lang="en-US" altLang="zh-CN" sz="4400" b="1" dirty="0">
                <a:solidFill>
                  <a:schemeClr val="tx1">
                    <a:lumMod val="95000"/>
                    <a:lumOff val="5000"/>
                  </a:schemeClr>
                </a:solidFill>
                <a:latin typeface="字魂36号-正文宋楷" panose="02000000000000000000" pitchFamily="2" charset="-122"/>
                <a:ea typeface="字魂36号-正文宋楷" panose="02000000000000000000" pitchFamily="2" charset="-122"/>
              </a:rPr>
              <a:t>03.</a:t>
            </a:r>
            <a:r>
              <a:rPr lang="zh-CN" altLang="en-US" sz="4400" b="1" dirty="0">
                <a:solidFill>
                  <a:schemeClr val="tx1">
                    <a:lumMod val="95000"/>
                    <a:lumOff val="5000"/>
                  </a:schemeClr>
                </a:solidFill>
                <a:latin typeface="字魂36号-正文宋楷" panose="02000000000000000000" pitchFamily="2" charset="-122"/>
                <a:ea typeface="字魂36号-正文宋楷" panose="02000000000000000000" pitchFamily="2" charset="-122"/>
              </a:rPr>
              <a:t>注意事项</a:t>
            </a:r>
            <a:endParaRPr lang="zh-CN" altLang="en-US" sz="4400" b="1"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1" name="图文框 10"/>
          <p:cNvSpPr/>
          <p:nvPr/>
        </p:nvSpPr>
        <p:spPr>
          <a:xfrm>
            <a:off x="0" y="0"/>
            <a:ext cx="12192000" cy="6858000"/>
          </a:xfrm>
          <a:prstGeom prst="frame">
            <a:avLst>
              <a:gd name="adj1" fmla="val 4905"/>
            </a:avLst>
          </a:prstGeom>
          <a:solidFill>
            <a:srgbClr val="A8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0754" t="60227" r="70561" b="20654"/>
          <a:stretch>
            <a:fillRect/>
          </a:stretch>
        </p:blipFill>
        <p:spPr>
          <a:xfrm>
            <a:off x="1822050" y="5609138"/>
            <a:ext cx="2194779" cy="1123775"/>
          </a:xfrm>
          <a:prstGeom prst="rect">
            <a:avLst/>
          </a:prstGeom>
        </p:spPr>
      </p:pic>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39847" r="37463" b="51562"/>
          <a:stretch>
            <a:fillRect/>
          </a:stretch>
        </p:blipFill>
        <p:spPr>
          <a:xfrm>
            <a:off x="9677401" y="337458"/>
            <a:ext cx="1748356" cy="26321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0840" y="354647"/>
            <a:ext cx="11450320" cy="6148705"/>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p:nvSpPr>
        <p:spPr>
          <a:xfrm>
            <a:off x="1363905" y="824272"/>
            <a:ext cx="3886200" cy="645160"/>
          </a:xfrm>
          <a:prstGeom prst="rect">
            <a:avLst/>
          </a:prstGeom>
        </p:spPr>
        <p:txBody>
          <a:bodyPr wrap="square">
            <a:spAutoFit/>
          </a:bodyPr>
          <a:lstStyle/>
          <a:p>
            <a:pPr>
              <a:defRPr/>
            </a:pPr>
            <a:r>
              <a:rPr lang="zh-CN" altLang="en-US" sz="3600" b="1" kern="100" dirty="0">
                <a:solidFill>
                  <a:prstClr val="black"/>
                </a:solidFill>
                <a:latin typeface="字魂63号-泡泡体" panose="00000500000000000000" charset="-122"/>
                <a:ea typeface="字魂63号-泡泡体" panose="00000500000000000000" charset="-122"/>
                <a:cs typeface="Times New Roman" panose="02020603050405020304" pitchFamily="18" charset="0"/>
                <a:sym typeface="+mn-ea"/>
              </a:rPr>
              <a:t>注意事项</a:t>
            </a:r>
            <a:endParaRPr lang="zh-CN" altLang="en-US" sz="3600" b="1" kern="100" dirty="0">
              <a:solidFill>
                <a:prstClr val="black"/>
              </a:solidFill>
              <a:latin typeface="字魂63号-泡泡体" panose="00000500000000000000" charset="-122"/>
              <a:ea typeface="字魂63号-泡泡体" panose="00000500000000000000" charset="-122"/>
              <a:cs typeface="Times New Roman" panose="02020603050405020304" pitchFamily="18" charset="0"/>
              <a:sym typeface="+mn-ea"/>
            </a:endParaRPr>
          </a:p>
        </p:txBody>
      </p:sp>
      <p:pic>
        <p:nvPicPr>
          <p:cNvPr id="16" name="图片 15"/>
          <p:cNvPicPr>
            <a:picLocks noChangeAspect="1"/>
          </p:cNvPicPr>
          <p:nvPr/>
        </p:nvPicPr>
        <p:blipFill>
          <a:blip r:embed="rId1"/>
          <a:srcRect l="26786" t="6022" r="14251"/>
          <a:stretch>
            <a:fillRect/>
          </a:stretch>
        </p:blipFill>
        <p:spPr>
          <a:xfrm rot="20460000">
            <a:off x="419100" y="482600"/>
            <a:ext cx="778510" cy="1151890"/>
          </a:xfrm>
          <a:prstGeom prst="rect">
            <a:avLst/>
          </a:prstGeom>
        </p:spPr>
      </p:pic>
      <p:sp>
        <p:nvSpPr>
          <p:cNvPr id="37" name="文本框 36"/>
          <p:cNvSpPr txBox="1"/>
          <p:nvPr/>
        </p:nvSpPr>
        <p:spPr>
          <a:xfrm>
            <a:off x="2455899" y="2735915"/>
            <a:ext cx="3572828" cy="3138170"/>
          </a:xfrm>
          <a:prstGeom prst="rect">
            <a:avLst/>
          </a:prstGeom>
          <a:noFill/>
        </p:spPr>
        <p:txBody>
          <a:bodyPr wrap="square" rtlCol="0">
            <a:spAutoFit/>
          </a:bodyPr>
          <a:lstStyle/>
          <a:p>
            <a:pPr>
              <a:lnSpc>
                <a:spcPct val="100000"/>
              </a:lnSpc>
            </a:pPr>
            <a:r>
              <a:rPr lang="en-US" altLang="zh-CN" dirty="0"/>
              <a:t>       </a:t>
            </a:r>
            <a:r>
              <a:rPr lang="zh-CN" altLang="en-US" dirty="0"/>
              <a:t>在进食期间患者应保持坐位，餐具用防滑垫固定。脑卒中患者患侧上肢可放在桌上，有助于稳定肘部。如有可能，可训练患者用患手使用饮食器皿，必要时应提供进食辅助用具。吃饭或饮水过程中若持续发生呛咳，应进行详细的吞咽功能评估。卧床的患者在床上应取半卧位，用有盖的小壶或双耳杯或吸管饮水比较容易。</a:t>
            </a:r>
            <a:endParaRPr lang="zh-CN" altLang="en-US" sz="1600" dirty="0">
              <a:solidFill>
                <a:schemeClr val="tx1"/>
              </a:solidFill>
              <a:latin typeface="字魂59号-创粗黑" panose="00000500000000000000" pitchFamily="2" charset="-122"/>
              <a:ea typeface="字魂59号-创粗黑" panose="00000500000000000000" pitchFamily="2" charset="-122"/>
            </a:endParaRPr>
          </a:p>
        </p:txBody>
      </p:sp>
      <p:sp>
        <p:nvSpPr>
          <p:cNvPr id="40" name="文本框 39"/>
          <p:cNvSpPr txBox="1"/>
          <p:nvPr/>
        </p:nvSpPr>
        <p:spPr>
          <a:xfrm>
            <a:off x="2503548" y="2030029"/>
            <a:ext cx="2946544" cy="461665"/>
          </a:xfrm>
          <a:prstGeom prst="rect">
            <a:avLst/>
          </a:prstGeom>
          <a:noFill/>
        </p:spPr>
        <p:txBody>
          <a:bodyPr wrap="square" rtlCol="0">
            <a:spAutoFit/>
          </a:bodyPr>
          <a:lstStyle/>
          <a:p>
            <a:pPr algn="dist"/>
            <a:r>
              <a:rPr lang="en-US" altLang="zh-CN" sz="2400" b="1" dirty="0">
                <a:solidFill>
                  <a:srgbClr val="3C6071"/>
                </a:solidFill>
                <a:latin typeface="字魂63号-泡泡体" panose="00000500000000000000" charset="-122"/>
                <a:ea typeface="字魂63号-泡泡体" panose="00000500000000000000" charset="-122"/>
              </a:rPr>
              <a:t>1.</a:t>
            </a:r>
            <a:r>
              <a:rPr lang="zh-CN" altLang="en-US" sz="2400" b="1" dirty="0">
                <a:solidFill>
                  <a:srgbClr val="3C6071"/>
                </a:solidFill>
                <a:latin typeface="字魂63号-泡泡体" panose="00000500000000000000" charset="-122"/>
                <a:ea typeface="字魂63号-泡泡体" panose="00000500000000000000" charset="-122"/>
              </a:rPr>
              <a:t>日常生活活动训练</a:t>
            </a:r>
            <a:endParaRPr lang="zh-CN" altLang="en-US" sz="2400" b="1" dirty="0">
              <a:solidFill>
                <a:srgbClr val="3C6071"/>
              </a:solidFill>
              <a:latin typeface="字魂63号-泡泡体" panose="00000500000000000000" charset="-122"/>
              <a:ea typeface="字魂63号-泡泡体" panose="00000500000000000000" charset="-122"/>
            </a:endParaRPr>
          </a:p>
        </p:txBody>
      </p:sp>
      <p:sp>
        <p:nvSpPr>
          <p:cNvPr id="42" name="文本框 41"/>
          <p:cNvSpPr txBox="1"/>
          <p:nvPr/>
        </p:nvSpPr>
        <p:spPr>
          <a:xfrm>
            <a:off x="7607149" y="2620641"/>
            <a:ext cx="4051451" cy="3138170"/>
          </a:xfrm>
          <a:prstGeom prst="rect">
            <a:avLst/>
          </a:prstGeom>
          <a:noFill/>
        </p:spPr>
        <p:txBody>
          <a:bodyPr wrap="square" rtlCol="0">
            <a:spAutoFit/>
          </a:bodyPr>
          <a:lstStyle/>
          <a:p>
            <a:pPr>
              <a:lnSpc>
                <a:spcPct val="100000"/>
              </a:lnSpc>
            </a:pPr>
            <a:r>
              <a:rPr lang="en-US" altLang="zh-CN" dirty="0"/>
              <a:t>       </a:t>
            </a:r>
            <a:r>
              <a:rPr lang="zh-CN" altLang="en-US" dirty="0"/>
              <a:t>床椅转移训练时，床和椅应成</a:t>
            </a:r>
            <a:r>
              <a:rPr lang="en-US" altLang="zh-CN" dirty="0"/>
              <a:t>45°</a:t>
            </a:r>
            <a:r>
              <a:rPr lang="zh-CN" altLang="en-US" dirty="0"/>
              <a:t>角放置，使偏瘫患者的健侧接近转向的目标，必要时对患者予以帮助，但要避免牵拉患侧上肢。将辅助用具或卫生用品放置在患者伸手易取的地方，必要时使用转移辅助用具。进行如厕、人浴训练的患者还应具备一定的站起转身能力，进出浴缸时，总是健侧身体先进出，避免烫伤、滑倒，浴室内的地板尽可能地保持干燥，使用防滑垫、安装扶手等。</a:t>
            </a:r>
            <a:endParaRPr lang="zh-CN" altLang="en-US" sz="1600" dirty="0">
              <a:solidFill>
                <a:schemeClr val="tx1"/>
              </a:solidFill>
              <a:latin typeface="字魂59号-创粗黑" panose="00000500000000000000" pitchFamily="2" charset="-122"/>
              <a:ea typeface="字魂59号-创粗黑" panose="00000500000000000000" pitchFamily="2" charset="-122"/>
            </a:endParaRPr>
          </a:p>
        </p:txBody>
      </p:sp>
      <p:sp>
        <p:nvSpPr>
          <p:cNvPr id="43" name="文本框 42"/>
          <p:cNvSpPr txBox="1"/>
          <p:nvPr/>
        </p:nvSpPr>
        <p:spPr>
          <a:xfrm>
            <a:off x="7814499" y="2092728"/>
            <a:ext cx="1861103" cy="461665"/>
          </a:xfrm>
          <a:prstGeom prst="rect">
            <a:avLst/>
          </a:prstGeom>
          <a:noFill/>
        </p:spPr>
        <p:txBody>
          <a:bodyPr wrap="square" rtlCol="0">
            <a:spAutoFit/>
          </a:bodyPr>
          <a:lstStyle/>
          <a:p>
            <a:pPr algn="dist"/>
            <a:r>
              <a:rPr lang="en-US" altLang="zh-CN" sz="2400" b="1" dirty="0">
                <a:solidFill>
                  <a:srgbClr val="3C6071"/>
                </a:solidFill>
                <a:latin typeface="字魂63号-泡泡体" panose="00000500000000000000" charset="-122"/>
                <a:ea typeface="字魂63号-泡泡体" panose="00000500000000000000" charset="-122"/>
              </a:rPr>
              <a:t>2.</a:t>
            </a:r>
            <a:r>
              <a:rPr lang="zh-CN" altLang="en-US" sz="2400" b="1" dirty="0">
                <a:solidFill>
                  <a:srgbClr val="3C6071"/>
                </a:solidFill>
                <a:latin typeface="字魂63号-泡泡体" panose="00000500000000000000" charset="-122"/>
                <a:ea typeface="字魂63号-泡泡体" panose="00000500000000000000" charset="-122"/>
              </a:rPr>
              <a:t>转移训练</a:t>
            </a:r>
            <a:endParaRPr lang="zh-CN" altLang="en-US" sz="2400" b="1" dirty="0">
              <a:solidFill>
                <a:srgbClr val="3C6071"/>
              </a:solidFill>
              <a:latin typeface="字魂63号-泡泡体" panose="00000500000000000000" charset="-122"/>
              <a:ea typeface="字魂63号-泡泡体" panose="00000500000000000000" charset="-122"/>
            </a:endParaRPr>
          </a:p>
        </p:txBody>
      </p:sp>
      <p:grpSp>
        <p:nvGrpSpPr>
          <p:cNvPr id="2" name="组合 1"/>
          <p:cNvGrpSpPr/>
          <p:nvPr/>
        </p:nvGrpSpPr>
        <p:grpSpPr>
          <a:xfrm>
            <a:off x="1040177" y="1782299"/>
            <a:ext cx="1198767" cy="1216307"/>
            <a:chOff x="801589" y="2088055"/>
            <a:chExt cx="1198767" cy="1216307"/>
          </a:xfrm>
        </p:grpSpPr>
        <p:sp>
          <p:nvSpPr>
            <p:cNvPr id="35" name="Freeform 5"/>
            <p:cNvSpPr>
              <a:spLocks noEditPoints="1"/>
            </p:cNvSpPr>
            <p:nvPr/>
          </p:nvSpPr>
          <p:spPr bwMode="auto">
            <a:xfrm rot="169628">
              <a:off x="801589" y="2088055"/>
              <a:ext cx="1198767" cy="1216307"/>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3C607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Century Gothic" panose="020B0502020202020204" pitchFamily="34" charset="0"/>
                <a:ea typeface="幼圆" panose="02010509060101010101" pitchFamily="49" charset="-122"/>
                <a:sym typeface="Century Gothic" panose="020B0502020202020204" pitchFamily="34" charset="0"/>
              </a:endParaRPr>
            </a:p>
          </p:txBody>
        </p:sp>
        <p:grpSp>
          <p:nvGrpSpPr>
            <p:cNvPr id="50" name="组合 49"/>
            <p:cNvGrpSpPr/>
            <p:nvPr/>
          </p:nvGrpSpPr>
          <p:grpSpPr>
            <a:xfrm>
              <a:off x="1217336" y="2650765"/>
              <a:ext cx="367271" cy="275632"/>
              <a:chOff x="7211511" y="1916829"/>
              <a:chExt cx="469532" cy="417055"/>
            </a:xfrm>
            <a:solidFill>
              <a:srgbClr val="3C6071"/>
            </a:solidFill>
          </p:grpSpPr>
          <p:sp>
            <p:nvSpPr>
              <p:cNvPr id="51" name="Freeform 110"/>
              <p:cNvSpPr>
                <a:spLocks noEditPoints="1"/>
              </p:cNvSpPr>
              <p:nvPr/>
            </p:nvSpPr>
            <p:spPr bwMode="auto">
              <a:xfrm>
                <a:off x="7211511" y="1916829"/>
                <a:ext cx="469532" cy="417055"/>
              </a:xfrm>
              <a:custGeom>
                <a:avLst/>
                <a:gdLst>
                  <a:gd name="T0" fmla="*/ 165 w 171"/>
                  <a:gd name="T1" fmla="*/ 0 h 152"/>
                  <a:gd name="T2" fmla="*/ 5 w 171"/>
                  <a:gd name="T3" fmla="*/ 0 h 152"/>
                  <a:gd name="T4" fmla="*/ 0 w 171"/>
                  <a:gd name="T5" fmla="*/ 6 h 152"/>
                  <a:gd name="T6" fmla="*/ 0 w 171"/>
                  <a:gd name="T7" fmla="*/ 147 h 152"/>
                  <a:gd name="T8" fmla="*/ 5 w 171"/>
                  <a:gd name="T9" fmla="*/ 152 h 152"/>
                  <a:gd name="T10" fmla="*/ 165 w 171"/>
                  <a:gd name="T11" fmla="*/ 152 h 152"/>
                  <a:gd name="T12" fmla="*/ 171 w 171"/>
                  <a:gd name="T13" fmla="*/ 147 h 152"/>
                  <a:gd name="T14" fmla="*/ 171 w 171"/>
                  <a:gd name="T15" fmla="*/ 6 h 152"/>
                  <a:gd name="T16" fmla="*/ 165 w 171"/>
                  <a:gd name="T17" fmla="*/ 0 h 152"/>
                  <a:gd name="T18" fmla="*/ 131 w 171"/>
                  <a:gd name="T19" fmla="*/ 12 h 152"/>
                  <a:gd name="T20" fmla="*/ 139 w 171"/>
                  <a:gd name="T21" fmla="*/ 19 h 152"/>
                  <a:gd name="T22" fmla="*/ 131 w 171"/>
                  <a:gd name="T23" fmla="*/ 26 h 152"/>
                  <a:gd name="T24" fmla="*/ 124 w 171"/>
                  <a:gd name="T25" fmla="*/ 19 h 152"/>
                  <a:gd name="T26" fmla="*/ 131 w 171"/>
                  <a:gd name="T27" fmla="*/ 12 h 152"/>
                  <a:gd name="T28" fmla="*/ 110 w 171"/>
                  <a:gd name="T29" fmla="*/ 12 h 152"/>
                  <a:gd name="T30" fmla="*/ 117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5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3"/>
                      <a:pt x="0" y="6"/>
                    </a:cubicBezTo>
                    <a:cubicBezTo>
                      <a:pt x="0" y="147"/>
                      <a:pt x="0" y="147"/>
                      <a:pt x="0" y="147"/>
                    </a:cubicBezTo>
                    <a:cubicBezTo>
                      <a:pt x="0" y="150"/>
                      <a:pt x="2" y="152"/>
                      <a:pt x="5" y="152"/>
                    </a:cubicBezTo>
                    <a:cubicBezTo>
                      <a:pt x="165" y="152"/>
                      <a:pt x="165" y="152"/>
                      <a:pt x="165" y="152"/>
                    </a:cubicBezTo>
                    <a:cubicBezTo>
                      <a:pt x="168" y="152"/>
                      <a:pt x="171" y="150"/>
                      <a:pt x="171" y="147"/>
                    </a:cubicBezTo>
                    <a:cubicBezTo>
                      <a:pt x="171" y="6"/>
                      <a:pt x="171" y="6"/>
                      <a:pt x="171" y="6"/>
                    </a:cubicBezTo>
                    <a:cubicBezTo>
                      <a:pt x="171" y="3"/>
                      <a:pt x="168" y="0"/>
                      <a:pt x="165" y="0"/>
                    </a:cubicBezTo>
                    <a:close/>
                    <a:moveTo>
                      <a:pt x="131" y="12"/>
                    </a:moveTo>
                    <a:cubicBezTo>
                      <a:pt x="135" y="12"/>
                      <a:pt x="139" y="15"/>
                      <a:pt x="139" y="19"/>
                    </a:cubicBezTo>
                    <a:cubicBezTo>
                      <a:pt x="139" y="23"/>
                      <a:pt x="135" y="26"/>
                      <a:pt x="131" y="26"/>
                    </a:cubicBezTo>
                    <a:cubicBezTo>
                      <a:pt x="127" y="26"/>
                      <a:pt x="124" y="23"/>
                      <a:pt x="124" y="19"/>
                    </a:cubicBezTo>
                    <a:cubicBezTo>
                      <a:pt x="124" y="15"/>
                      <a:pt x="127" y="12"/>
                      <a:pt x="131" y="12"/>
                    </a:cubicBezTo>
                    <a:close/>
                    <a:moveTo>
                      <a:pt x="110" y="12"/>
                    </a:moveTo>
                    <a:cubicBezTo>
                      <a:pt x="114" y="12"/>
                      <a:pt x="117" y="15"/>
                      <a:pt x="117" y="19"/>
                    </a:cubicBezTo>
                    <a:cubicBezTo>
                      <a:pt x="117"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5" y="23"/>
                      <a:pt x="145" y="19"/>
                    </a:cubicBezTo>
                    <a:cubicBezTo>
                      <a:pt x="145" y="15"/>
                      <a:pt x="149" y="12"/>
                      <a:pt x="153" y="12"/>
                    </a:cubicBezTo>
                    <a:cubicBezTo>
                      <a:pt x="157" y="12"/>
                      <a:pt x="160" y="15"/>
                      <a:pt x="160" y="19"/>
                    </a:cubicBezTo>
                    <a:cubicBezTo>
                      <a:pt x="160" y="23"/>
                      <a:pt x="157" y="26"/>
                      <a:pt x="153" y="26"/>
                    </a:cubicBezTo>
                    <a:close/>
                  </a:path>
                </a:pathLst>
              </a:custGeom>
              <a:grpFill/>
              <a:ln>
                <a:noFill/>
              </a:ln>
            </p:spPr>
            <p:txBody>
              <a:bodyPr vert="horz" wrap="square" lIns="91440" tIns="45720" rIns="91440" bIns="45720" numCol="1" anchor="t" anchorCtr="0" compatLnSpc="1"/>
              <a:lstStyle/>
              <a:p>
                <a:endParaRPr lang="en-US"/>
              </a:p>
            </p:txBody>
          </p:sp>
          <p:sp>
            <p:nvSpPr>
              <p:cNvPr id="52" name="Rectangle 111"/>
              <p:cNvSpPr>
                <a:spLocks noChangeArrowheads="1"/>
              </p:cNvSpPr>
              <p:nvPr/>
            </p:nvSpPr>
            <p:spPr bwMode="auto">
              <a:xfrm>
                <a:off x="7283322" y="2067355"/>
                <a:ext cx="323149" cy="70430"/>
              </a:xfrm>
              <a:prstGeom prst="rect">
                <a:avLst/>
              </a:prstGeom>
              <a:grpFill/>
              <a:ln>
                <a:noFill/>
              </a:ln>
            </p:spPr>
            <p:txBody>
              <a:bodyPr vert="horz" wrap="square" lIns="91440" tIns="45720" rIns="91440" bIns="45720" numCol="1" anchor="t" anchorCtr="0" compatLnSpc="1"/>
              <a:lstStyle/>
              <a:p>
                <a:endParaRPr lang="en-US"/>
              </a:p>
            </p:txBody>
          </p:sp>
          <p:sp>
            <p:nvSpPr>
              <p:cNvPr id="53" name="Rectangle 112"/>
              <p:cNvSpPr>
                <a:spLocks noChangeArrowheads="1"/>
              </p:cNvSpPr>
              <p:nvPr/>
            </p:nvSpPr>
            <p:spPr bwMode="auto">
              <a:xfrm>
                <a:off x="7283322" y="2157119"/>
                <a:ext cx="92526" cy="11048"/>
              </a:xfrm>
              <a:prstGeom prst="rect">
                <a:avLst/>
              </a:prstGeom>
              <a:grpFill/>
              <a:ln>
                <a:noFill/>
              </a:ln>
            </p:spPr>
            <p:txBody>
              <a:bodyPr vert="horz" wrap="square" lIns="91440" tIns="45720" rIns="91440" bIns="45720" numCol="1" anchor="t" anchorCtr="0" compatLnSpc="1"/>
              <a:lstStyle/>
              <a:p>
                <a:endParaRPr lang="en-US"/>
              </a:p>
            </p:txBody>
          </p:sp>
          <p:sp>
            <p:nvSpPr>
              <p:cNvPr id="54" name="Rectangle 113"/>
              <p:cNvSpPr>
                <a:spLocks noChangeArrowheads="1"/>
              </p:cNvSpPr>
              <p:nvPr/>
            </p:nvSpPr>
            <p:spPr bwMode="auto">
              <a:xfrm>
                <a:off x="7283322" y="2187500"/>
                <a:ext cx="92526" cy="13810"/>
              </a:xfrm>
              <a:prstGeom prst="rect">
                <a:avLst/>
              </a:prstGeom>
              <a:grpFill/>
              <a:ln>
                <a:noFill/>
              </a:ln>
            </p:spPr>
            <p:txBody>
              <a:bodyPr vert="horz" wrap="square" lIns="91440" tIns="45720" rIns="91440" bIns="45720" numCol="1" anchor="t" anchorCtr="0" compatLnSpc="1"/>
              <a:lstStyle/>
              <a:p>
                <a:endParaRPr lang="en-US"/>
              </a:p>
            </p:txBody>
          </p:sp>
          <p:sp>
            <p:nvSpPr>
              <p:cNvPr id="55" name="Rectangle 114"/>
              <p:cNvSpPr>
                <a:spLocks noChangeArrowheads="1"/>
              </p:cNvSpPr>
              <p:nvPr/>
            </p:nvSpPr>
            <p:spPr bwMode="auto">
              <a:xfrm>
                <a:off x="7283322" y="2220644"/>
                <a:ext cx="92526" cy="11048"/>
              </a:xfrm>
              <a:prstGeom prst="rect">
                <a:avLst/>
              </a:prstGeom>
              <a:grpFill/>
              <a:ln>
                <a:noFill/>
              </a:ln>
            </p:spPr>
            <p:txBody>
              <a:bodyPr vert="horz" wrap="square" lIns="91440" tIns="45720" rIns="91440" bIns="45720" numCol="1" anchor="t" anchorCtr="0" compatLnSpc="1"/>
              <a:lstStyle/>
              <a:p>
                <a:endParaRPr lang="en-US"/>
              </a:p>
            </p:txBody>
          </p:sp>
          <p:sp>
            <p:nvSpPr>
              <p:cNvPr id="56" name="Rectangle 115"/>
              <p:cNvSpPr>
                <a:spLocks noChangeArrowheads="1"/>
              </p:cNvSpPr>
              <p:nvPr/>
            </p:nvSpPr>
            <p:spPr bwMode="auto">
              <a:xfrm>
                <a:off x="7283322" y="2251025"/>
                <a:ext cx="92526" cy="13810"/>
              </a:xfrm>
              <a:prstGeom prst="rect">
                <a:avLst/>
              </a:prstGeom>
              <a:grpFill/>
              <a:ln>
                <a:noFill/>
              </a:ln>
            </p:spPr>
            <p:txBody>
              <a:bodyPr vert="horz" wrap="square" lIns="91440" tIns="45720" rIns="91440" bIns="45720" numCol="1" anchor="t" anchorCtr="0" compatLnSpc="1"/>
              <a:lstStyle/>
              <a:p>
                <a:endParaRPr lang="en-US"/>
              </a:p>
            </p:txBody>
          </p:sp>
          <p:sp>
            <p:nvSpPr>
              <p:cNvPr id="57" name="Rectangle 116"/>
              <p:cNvSpPr>
                <a:spLocks noChangeArrowheads="1"/>
              </p:cNvSpPr>
              <p:nvPr/>
            </p:nvSpPr>
            <p:spPr bwMode="auto">
              <a:xfrm>
                <a:off x="7400705" y="2157119"/>
                <a:ext cx="91145" cy="11048"/>
              </a:xfrm>
              <a:prstGeom prst="rect">
                <a:avLst/>
              </a:prstGeom>
              <a:grpFill/>
              <a:ln>
                <a:noFill/>
              </a:ln>
            </p:spPr>
            <p:txBody>
              <a:bodyPr vert="horz" wrap="square" lIns="91440" tIns="45720" rIns="91440" bIns="45720" numCol="1" anchor="t" anchorCtr="0" compatLnSpc="1"/>
              <a:lstStyle/>
              <a:p>
                <a:endParaRPr lang="en-US"/>
              </a:p>
            </p:txBody>
          </p:sp>
          <p:sp>
            <p:nvSpPr>
              <p:cNvPr id="58" name="Rectangle 117"/>
              <p:cNvSpPr>
                <a:spLocks noChangeArrowheads="1"/>
              </p:cNvSpPr>
              <p:nvPr/>
            </p:nvSpPr>
            <p:spPr bwMode="auto">
              <a:xfrm>
                <a:off x="7400705" y="2187500"/>
                <a:ext cx="91145" cy="13810"/>
              </a:xfrm>
              <a:prstGeom prst="rect">
                <a:avLst/>
              </a:prstGeom>
              <a:grpFill/>
              <a:ln>
                <a:noFill/>
              </a:ln>
            </p:spPr>
            <p:txBody>
              <a:bodyPr vert="horz" wrap="square" lIns="91440" tIns="45720" rIns="91440" bIns="45720" numCol="1" anchor="t" anchorCtr="0" compatLnSpc="1"/>
              <a:lstStyle/>
              <a:p>
                <a:endParaRPr lang="en-US"/>
              </a:p>
            </p:txBody>
          </p:sp>
          <p:sp>
            <p:nvSpPr>
              <p:cNvPr id="59" name="Rectangle 118"/>
              <p:cNvSpPr>
                <a:spLocks noChangeArrowheads="1"/>
              </p:cNvSpPr>
              <p:nvPr/>
            </p:nvSpPr>
            <p:spPr bwMode="auto">
              <a:xfrm>
                <a:off x="7400705" y="2220644"/>
                <a:ext cx="91145" cy="11048"/>
              </a:xfrm>
              <a:prstGeom prst="rect">
                <a:avLst/>
              </a:prstGeom>
              <a:grpFill/>
              <a:ln>
                <a:noFill/>
              </a:ln>
            </p:spPr>
            <p:txBody>
              <a:bodyPr vert="horz" wrap="square" lIns="91440" tIns="45720" rIns="91440" bIns="45720" numCol="1" anchor="t" anchorCtr="0" compatLnSpc="1"/>
              <a:lstStyle/>
              <a:p>
                <a:endParaRPr lang="en-US"/>
              </a:p>
            </p:txBody>
          </p:sp>
          <p:sp>
            <p:nvSpPr>
              <p:cNvPr id="60" name="Rectangle 119"/>
              <p:cNvSpPr>
                <a:spLocks noChangeArrowheads="1"/>
              </p:cNvSpPr>
              <p:nvPr/>
            </p:nvSpPr>
            <p:spPr bwMode="auto">
              <a:xfrm>
                <a:off x="7400705" y="2251025"/>
                <a:ext cx="91145" cy="13810"/>
              </a:xfrm>
              <a:prstGeom prst="rect">
                <a:avLst/>
              </a:prstGeom>
              <a:grpFill/>
              <a:ln>
                <a:noFill/>
              </a:ln>
            </p:spPr>
            <p:txBody>
              <a:bodyPr vert="horz" wrap="square" lIns="91440" tIns="45720" rIns="91440" bIns="45720" numCol="1" anchor="t" anchorCtr="0" compatLnSpc="1"/>
              <a:lstStyle/>
              <a:p>
                <a:endParaRPr lang="en-US"/>
              </a:p>
            </p:txBody>
          </p:sp>
          <p:sp>
            <p:nvSpPr>
              <p:cNvPr id="61" name="Rectangle 120"/>
              <p:cNvSpPr>
                <a:spLocks noChangeArrowheads="1"/>
              </p:cNvSpPr>
              <p:nvPr/>
            </p:nvSpPr>
            <p:spPr bwMode="auto">
              <a:xfrm>
                <a:off x="7516707" y="2157119"/>
                <a:ext cx="92526" cy="11048"/>
              </a:xfrm>
              <a:prstGeom prst="rect">
                <a:avLst/>
              </a:prstGeom>
              <a:grpFill/>
              <a:ln>
                <a:noFill/>
              </a:ln>
            </p:spPr>
            <p:txBody>
              <a:bodyPr vert="horz" wrap="square" lIns="91440" tIns="45720" rIns="91440" bIns="45720" numCol="1" anchor="t" anchorCtr="0" compatLnSpc="1"/>
              <a:lstStyle/>
              <a:p>
                <a:endParaRPr lang="en-US"/>
              </a:p>
            </p:txBody>
          </p:sp>
          <p:sp>
            <p:nvSpPr>
              <p:cNvPr id="62" name="Rectangle 121"/>
              <p:cNvSpPr>
                <a:spLocks noChangeArrowheads="1"/>
              </p:cNvSpPr>
              <p:nvPr/>
            </p:nvSpPr>
            <p:spPr bwMode="auto">
              <a:xfrm>
                <a:off x="7516707" y="2165405"/>
                <a:ext cx="92526" cy="88383"/>
              </a:xfrm>
              <a:prstGeom prst="rect">
                <a:avLst/>
              </a:prstGeom>
              <a:grpFill/>
              <a:ln>
                <a:noFill/>
              </a:ln>
            </p:spPr>
            <p:txBody>
              <a:bodyPr vert="horz" wrap="square" lIns="91440" tIns="45720" rIns="91440" bIns="45720" numCol="1" anchor="t" anchorCtr="0" compatLnSpc="1"/>
              <a:lstStyle/>
              <a:p>
                <a:endParaRPr lang="en-US"/>
              </a:p>
            </p:txBody>
          </p:sp>
          <p:sp>
            <p:nvSpPr>
              <p:cNvPr id="63" name="Rectangle 122"/>
              <p:cNvSpPr>
                <a:spLocks noChangeArrowheads="1"/>
              </p:cNvSpPr>
              <p:nvPr/>
            </p:nvSpPr>
            <p:spPr bwMode="auto">
              <a:xfrm>
                <a:off x="7516707" y="2251025"/>
                <a:ext cx="92526" cy="13810"/>
              </a:xfrm>
              <a:prstGeom prst="rect">
                <a:avLst/>
              </a:prstGeom>
              <a:grpFill/>
              <a:ln>
                <a:noFill/>
              </a:ln>
            </p:spPr>
            <p:txBody>
              <a:bodyPr vert="horz" wrap="square" lIns="91440" tIns="45720" rIns="91440" bIns="45720" numCol="1" anchor="t" anchorCtr="0" compatLnSpc="1"/>
              <a:lstStyle/>
              <a:p>
                <a:endParaRPr lang="en-US"/>
              </a:p>
            </p:txBody>
          </p:sp>
        </p:grpSp>
      </p:grpSp>
      <p:grpSp>
        <p:nvGrpSpPr>
          <p:cNvPr id="3" name="组合 2"/>
          <p:cNvGrpSpPr/>
          <p:nvPr/>
        </p:nvGrpSpPr>
        <p:grpSpPr>
          <a:xfrm>
            <a:off x="6163101" y="1874671"/>
            <a:ext cx="1198767" cy="1216307"/>
            <a:chOff x="4221515" y="1635632"/>
            <a:chExt cx="1198767" cy="1216307"/>
          </a:xfrm>
        </p:grpSpPr>
        <p:sp>
          <p:nvSpPr>
            <p:cNvPr id="41" name="Freeform 5"/>
            <p:cNvSpPr>
              <a:spLocks noEditPoints="1"/>
            </p:cNvSpPr>
            <p:nvPr/>
          </p:nvSpPr>
          <p:spPr bwMode="auto">
            <a:xfrm rot="169628">
              <a:off x="4221515" y="1635632"/>
              <a:ext cx="1198767" cy="1216307"/>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F9B54F"/>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Century Gothic" panose="020B0502020202020204" pitchFamily="34" charset="0"/>
                <a:ea typeface="幼圆" panose="02010509060101010101" pitchFamily="49" charset="-122"/>
                <a:sym typeface="Century Gothic" panose="020B0502020202020204" pitchFamily="34" charset="0"/>
              </a:endParaRPr>
            </a:p>
          </p:txBody>
        </p:sp>
        <p:grpSp>
          <p:nvGrpSpPr>
            <p:cNvPr id="64" name="组合 63"/>
            <p:cNvGrpSpPr/>
            <p:nvPr/>
          </p:nvGrpSpPr>
          <p:grpSpPr>
            <a:xfrm>
              <a:off x="4590556" y="2049110"/>
              <a:ext cx="460684" cy="312960"/>
              <a:chOff x="7668" y="5139"/>
              <a:chExt cx="830" cy="513"/>
            </a:xfrm>
            <a:solidFill>
              <a:srgbClr val="F9B54F"/>
            </a:solidFill>
          </p:grpSpPr>
          <p:sp>
            <p:nvSpPr>
              <p:cNvPr id="65" name="Freeform 137"/>
              <p:cNvSpPr>
                <a:spLocks noEditPoints="1"/>
              </p:cNvSpPr>
              <p:nvPr/>
            </p:nvSpPr>
            <p:spPr bwMode="auto">
              <a:xfrm>
                <a:off x="7734" y="5139"/>
                <a:ext cx="700" cy="439"/>
              </a:xfrm>
              <a:custGeom>
                <a:avLst/>
                <a:gdLst>
                  <a:gd name="T0" fmla="*/ 4 w 162"/>
                  <a:gd name="T1" fmla="*/ 102 h 102"/>
                  <a:gd name="T2" fmla="*/ 158 w 162"/>
                  <a:gd name="T3" fmla="*/ 102 h 102"/>
                  <a:gd name="T4" fmla="*/ 162 w 162"/>
                  <a:gd name="T5" fmla="*/ 98 h 102"/>
                  <a:gd name="T6" fmla="*/ 162 w 162"/>
                  <a:gd name="T7" fmla="*/ 4 h 102"/>
                  <a:gd name="T8" fmla="*/ 158 w 162"/>
                  <a:gd name="T9" fmla="*/ 0 h 102"/>
                  <a:gd name="T10" fmla="*/ 4 w 162"/>
                  <a:gd name="T11" fmla="*/ 0 h 102"/>
                  <a:gd name="T12" fmla="*/ 0 w 162"/>
                  <a:gd name="T13" fmla="*/ 4 h 102"/>
                  <a:gd name="T14" fmla="*/ 0 w 162"/>
                  <a:gd name="T15" fmla="*/ 98 h 102"/>
                  <a:gd name="T16" fmla="*/ 4 w 162"/>
                  <a:gd name="T17" fmla="*/ 102 h 102"/>
                  <a:gd name="T18" fmla="*/ 81 w 162"/>
                  <a:gd name="T19" fmla="*/ 3 h 102"/>
                  <a:gd name="T20" fmla="*/ 84 w 162"/>
                  <a:gd name="T21" fmla="*/ 5 h 102"/>
                  <a:gd name="T22" fmla="*/ 81 w 162"/>
                  <a:gd name="T23" fmla="*/ 8 h 102"/>
                  <a:gd name="T24" fmla="*/ 78 w 162"/>
                  <a:gd name="T25" fmla="*/ 5 h 102"/>
                  <a:gd name="T26" fmla="*/ 81 w 162"/>
                  <a:gd name="T27" fmla="*/ 3 h 102"/>
                  <a:gd name="T28" fmla="*/ 10 w 162"/>
                  <a:gd name="T29" fmla="*/ 10 h 102"/>
                  <a:gd name="T30" fmla="*/ 152 w 162"/>
                  <a:gd name="T31" fmla="*/ 10 h 102"/>
                  <a:gd name="T32" fmla="*/ 152 w 162"/>
                  <a:gd name="T33" fmla="*/ 92 h 102"/>
                  <a:gd name="T34" fmla="*/ 10 w 162"/>
                  <a:gd name="T35" fmla="*/ 92 h 102"/>
                  <a:gd name="T36" fmla="*/ 10 w 162"/>
                  <a:gd name="T37"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102">
                    <a:moveTo>
                      <a:pt x="4" y="102"/>
                    </a:moveTo>
                    <a:cubicBezTo>
                      <a:pt x="158" y="102"/>
                      <a:pt x="158" y="102"/>
                      <a:pt x="158" y="102"/>
                    </a:cubicBezTo>
                    <a:cubicBezTo>
                      <a:pt x="160" y="102"/>
                      <a:pt x="162" y="100"/>
                      <a:pt x="162" y="98"/>
                    </a:cubicBezTo>
                    <a:cubicBezTo>
                      <a:pt x="162" y="4"/>
                      <a:pt x="162" y="4"/>
                      <a:pt x="162" y="4"/>
                    </a:cubicBezTo>
                    <a:cubicBezTo>
                      <a:pt x="162" y="2"/>
                      <a:pt x="160" y="0"/>
                      <a:pt x="158" y="0"/>
                    </a:cubicBezTo>
                    <a:cubicBezTo>
                      <a:pt x="4" y="0"/>
                      <a:pt x="4" y="0"/>
                      <a:pt x="4" y="0"/>
                    </a:cubicBezTo>
                    <a:cubicBezTo>
                      <a:pt x="2" y="0"/>
                      <a:pt x="0" y="2"/>
                      <a:pt x="0" y="4"/>
                    </a:cubicBezTo>
                    <a:cubicBezTo>
                      <a:pt x="0" y="98"/>
                      <a:pt x="0" y="98"/>
                      <a:pt x="0" y="98"/>
                    </a:cubicBezTo>
                    <a:cubicBezTo>
                      <a:pt x="0" y="100"/>
                      <a:pt x="2" y="102"/>
                      <a:pt x="4" y="102"/>
                    </a:cubicBezTo>
                    <a:close/>
                    <a:moveTo>
                      <a:pt x="81" y="3"/>
                    </a:moveTo>
                    <a:cubicBezTo>
                      <a:pt x="82" y="3"/>
                      <a:pt x="84" y="4"/>
                      <a:pt x="84" y="5"/>
                    </a:cubicBezTo>
                    <a:cubicBezTo>
                      <a:pt x="84" y="7"/>
                      <a:pt x="82" y="8"/>
                      <a:pt x="81" y="8"/>
                    </a:cubicBezTo>
                    <a:cubicBezTo>
                      <a:pt x="80" y="8"/>
                      <a:pt x="78" y="7"/>
                      <a:pt x="78" y="5"/>
                    </a:cubicBezTo>
                    <a:cubicBezTo>
                      <a:pt x="78" y="4"/>
                      <a:pt x="80" y="3"/>
                      <a:pt x="81" y="3"/>
                    </a:cubicBezTo>
                    <a:close/>
                    <a:moveTo>
                      <a:pt x="10" y="10"/>
                    </a:moveTo>
                    <a:cubicBezTo>
                      <a:pt x="152" y="10"/>
                      <a:pt x="152" y="10"/>
                      <a:pt x="152" y="10"/>
                    </a:cubicBezTo>
                    <a:cubicBezTo>
                      <a:pt x="152" y="92"/>
                      <a:pt x="152" y="92"/>
                      <a:pt x="152" y="92"/>
                    </a:cubicBezTo>
                    <a:cubicBezTo>
                      <a:pt x="10" y="92"/>
                      <a:pt x="10" y="92"/>
                      <a:pt x="10" y="92"/>
                    </a:cubicBezTo>
                    <a:lnTo>
                      <a:pt x="10" y="10"/>
                    </a:lnTo>
                    <a:close/>
                  </a:path>
                </a:pathLst>
              </a:custGeom>
              <a:grpFill/>
              <a:ln>
                <a:noFill/>
              </a:ln>
            </p:spPr>
            <p:txBody>
              <a:bodyPr vert="horz" wrap="square" lIns="91440" tIns="45720" rIns="91440" bIns="45720" numCol="1" anchor="t" anchorCtr="0" compatLnSpc="1"/>
              <a:lstStyle/>
              <a:p>
                <a:endParaRPr lang="en-US"/>
              </a:p>
            </p:txBody>
          </p:sp>
          <p:sp>
            <p:nvSpPr>
              <p:cNvPr id="66" name="Freeform 138"/>
              <p:cNvSpPr/>
              <p:nvPr/>
            </p:nvSpPr>
            <p:spPr bwMode="auto">
              <a:xfrm>
                <a:off x="7668" y="5600"/>
                <a:ext cx="831" cy="52"/>
              </a:xfrm>
              <a:custGeom>
                <a:avLst/>
                <a:gdLst>
                  <a:gd name="T0" fmla="*/ 192 w 192"/>
                  <a:gd name="T1" fmla="*/ 0 h 12"/>
                  <a:gd name="T2" fmla="*/ 126 w 192"/>
                  <a:gd name="T3" fmla="*/ 0 h 12"/>
                  <a:gd name="T4" fmla="*/ 123 w 192"/>
                  <a:gd name="T5" fmla="*/ 2 h 12"/>
                  <a:gd name="T6" fmla="*/ 69 w 192"/>
                  <a:gd name="T7" fmla="*/ 2 h 12"/>
                  <a:gd name="T8" fmla="*/ 66 w 192"/>
                  <a:gd name="T9" fmla="*/ 0 h 12"/>
                  <a:gd name="T10" fmla="*/ 0 w 192"/>
                  <a:gd name="T11" fmla="*/ 0 h 12"/>
                  <a:gd name="T12" fmla="*/ 0 w 192"/>
                  <a:gd name="T13" fmla="*/ 1 h 12"/>
                  <a:gd name="T14" fmla="*/ 0 w 192"/>
                  <a:gd name="T15" fmla="*/ 3 h 12"/>
                  <a:gd name="T16" fmla="*/ 9 w 192"/>
                  <a:gd name="T17" fmla="*/ 12 h 12"/>
                  <a:gd name="T18" fmla="*/ 183 w 192"/>
                  <a:gd name="T19" fmla="*/ 12 h 12"/>
                  <a:gd name="T20" fmla="*/ 192 w 192"/>
                  <a:gd name="T21" fmla="*/ 3 h 12"/>
                  <a:gd name="T22" fmla="*/ 192 w 192"/>
                  <a:gd name="T23" fmla="*/ 1 h 12"/>
                  <a:gd name="T24" fmla="*/ 192 w 19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2">
                    <a:moveTo>
                      <a:pt x="192" y="0"/>
                    </a:moveTo>
                    <a:cubicBezTo>
                      <a:pt x="126" y="0"/>
                      <a:pt x="126" y="0"/>
                      <a:pt x="126" y="0"/>
                    </a:cubicBezTo>
                    <a:cubicBezTo>
                      <a:pt x="125" y="1"/>
                      <a:pt x="124" y="2"/>
                      <a:pt x="123" y="2"/>
                    </a:cubicBezTo>
                    <a:cubicBezTo>
                      <a:pt x="69" y="2"/>
                      <a:pt x="69" y="2"/>
                      <a:pt x="69" y="2"/>
                    </a:cubicBezTo>
                    <a:cubicBezTo>
                      <a:pt x="68" y="2"/>
                      <a:pt x="67" y="1"/>
                      <a:pt x="66" y="0"/>
                    </a:cubicBezTo>
                    <a:cubicBezTo>
                      <a:pt x="0" y="0"/>
                      <a:pt x="0" y="0"/>
                      <a:pt x="0" y="0"/>
                    </a:cubicBezTo>
                    <a:cubicBezTo>
                      <a:pt x="0" y="0"/>
                      <a:pt x="0" y="0"/>
                      <a:pt x="0" y="1"/>
                    </a:cubicBezTo>
                    <a:cubicBezTo>
                      <a:pt x="0" y="3"/>
                      <a:pt x="0" y="3"/>
                      <a:pt x="0" y="3"/>
                    </a:cubicBezTo>
                    <a:cubicBezTo>
                      <a:pt x="0" y="8"/>
                      <a:pt x="4" y="12"/>
                      <a:pt x="9" y="12"/>
                    </a:cubicBezTo>
                    <a:cubicBezTo>
                      <a:pt x="183" y="12"/>
                      <a:pt x="183" y="12"/>
                      <a:pt x="183" y="12"/>
                    </a:cubicBezTo>
                    <a:cubicBezTo>
                      <a:pt x="188" y="12"/>
                      <a:pt x="192" y="8"/>
                      <a:pt x="192" y="3"/>
                    </a:cubicBezTo>
                    <a:cubicBezTo>
                      <a:pt x="192" y="1"/>
                      <a:pt x="192" y="1"/>
                      <a:pt x="192" y="1"/>
                    </a:cubicBezTo>
                    <a:cubicBezTo>
                      <a:pt x="192" y="0"/>
                      <a:pt x="192" y="0"/>
                      <a:pt x="192" y="0"/>
                    </a:cubicBezTo>
                    <a:close/>
                  </a:path>
                </a:pathLst>
              </a:custGeom>
              <a:grpFill/>
              <a:ln>
                <a:noFill/>
              </a:ln>
            </p:spPr>
            <p:txBody>
              <a:bodyPr vert="horz" wrap="square" lIns="91440" tIns="45720" rIns="91440" bIns="45720" numCol="1" anchor="t" anchorCtr="0" compatLnSpc="1"/>
              <a:lstStyle/>
              <a:p>
                <a:endParaRPr lang="en-US"/>
              </a:p>
            </p:txBody>
          </p:sp>
          <p:sp>
            <p:nvSpPr>
              <p:cNvPr id="67" name="Freeform 139"/>
              <p:cNvSpPr/>
              <p:nvPr/>
            </p:nvSpPr>
            <p:spPr bwMode="auto">
              <a:xfrm>
                <a:off x="8227" y="5280"/>
                <a:ext cx="54" cy="57"/>
              </a:xfrm>
              <a:custGeom>
                <a:avLst/>
                <a:gdLst>
                  <a:gd name="T0" fmla="*/ 9 w 13"/>
                  <a:gd name="T1" fmla="*/ 2 h 13"/>
                  <a:gd name="T2" fmla="*/ 1 w 13"/>
                  <a:gd name="T3" fmla="*/ 4 h 13"/>
                  <a:gd name="T4" fmla="*/ 4 w 13"/>
                  <a:gd name="T5" fmla="*/ 12 h 13"/>
                  <a:gd name="T6" fmla="*/ 12 w 13"/>
                  <a:gd name="T7" fmla="*/ 9 h 13"/>
                  <a:gd name="T8" fmla="*/ 9 w 13"/>
                  <a:gd name="T9" fmla="*/ 2 h 13"/>
                </a:gdLst>
                <a:ahLst/>
                <a:cxnLst>
                  <a:cxn ang="0">
                    <a:pos x="T0" y="T1"/>
                  </a:cxn>
                  <a:cxn ang="0">
                    <a:pos x="T2" y="T3"/>
                  </a:cxn>
                  <a:cxn ang="0">
                    <a:pos x="T4" y="T5"/>
                  </a:cxn>
                  <a:cxn ang="0">
                    <a:pos x="T6" y="T7"/>
                  </a:cxn>
                  <a:cxn ang="0">
                    <a:pos x="T8" y="T9"/>
                  </a:cxn>
                </a:cxnLst>
                <a:rect l="0" t="0" r="r" b="b"/>
                <a:pathLst>
                  <a:path w="13" h="13">
                    <a:moveTo>
                      <a:pt x="9" y="2"/>
                    </a:moveTo>
                    <a:cubicBezTo>
                      <a:pt x="6" y="0"/>
                      <a:pt x="3" y="2"/>
                      <a:pt x="1" y="4"/>
                    </a:cubicBezTo>
                    <a:cubicBezTo>
                      <a:pt x="0" y="7"/>
                      <a:pt x="1" y="11"/>
                      <a:pt x="4" y="12"/>
                    </a:cubicBezTo>
                    <a:cubicBezTo>
                      <a:pt x="7" y="13"/>
                      <a:pt x="11" y="12"/>
                      <a:pt x="12" y="9"/>
                    </a:cubicBezTo>
                    <a:cubicBezTo>
                      <a:pt x="13" y="6"/>
                      <a:pt x="12" y="3"/>
                      <a:pt x="9" y="2"/>
                    </a:cubicBezTo>
                    <a:close/>
                  </a:path>
                </a:pathLst>
              </a:custGeom>
              <a:grpFill/>
              <a:ln>
                <a:noFill/>
              </a:ln>
            </p:spPr>
            <p:txBody>
              <a:bodyPr vert="horz" wrap="square" lIns="91440" tIns="45720" rIns="91440" bIns="45720" numCol="1" anchor="t" anchorCtr="0" compatLnSpc="1"/>
              <a:lstStyle/>
              <a:p>
                <a:endParaRPr lang="en-US"/>
              </a:p>
            </p:txBody>
          </p:sp>
          <p:sp>
            <p:nvSpPr>
              <p:cNvPr id="68" name="Freeform 140"/>
              <p:cNvSpPr>
                <a:spLocks noEditPoints="1"/>
              </p:cNvSpPr>
              <p:nvPr/>
            </p:nvSpPr>
            <p:spPr bwMode="auto">
              <a:xfrm>
                <a:off x="7803" y="5209"/>
                <a:ext cx="561" cy="302"/>
              </a:xfrm>
              <a:custGeom>
                <a:avLst/>
                <a:gdLst>
                  <a:gd name="T0" fmla="*/ 0 w 130"/>
                  <a:gd name="T1" fmla="*/ 70 h 70"/>
                  <a:gd name="T2" fmla="*/ 16 w 130"/>
                  <a:gd name="T3" fmla="*/ 66 h 70"/>
                  <a:gd name="T4" fmla="*/ 21 w 130"/>
                  <a:gd name="T5" fmla="*/ 60 h 70"/>
                  <a:gd name="T6" fmla="*/ 13 w 130"/>
                  <a:gd name="T7" fmla="*/ 53 h 70"/>
                  <a:gd name="T8" fmla="*/ 14 w 130"/>
                  <a:gd name="T9" fmla="*/ 45 h 70"/>
                  <a:gd name="T10" fmla="*/ 22 w 130"/>
                  <a:gd name="T11" fmla="*/ 43 h 70"/>
                  <a:gd name="T12" fmla="*/ 19 w 130"/>
                  <a:gd name="T13" fmla="*/ 33 h 70"/>
                  <a:gd name="T14" fmla="*/ 23 w 130"/>
                  <a:gd name="T15" fmla="*/ 27 h 70"/>
                  <a:gd name="T16" fmla="*/ 31 w 130"/>
                  <a:gd name="T17" fmla="*/ 28 h 70"/>
                  <a:gd name="T18" fmla="*/ 33 w 130"/>
                  <a:gd name="T19" fmla="*/ 19 h 70"/>
                  <a:gd name="T20" fmla="*/ 40 w 130"/>
                  <a:gd name="T21" fmla="*/ 15 h 70"/>
                  <a:gd name="T22" fmla="*/ 46 w 130"/>
                  <a:gd name="T23" fmla="*/ 21 h 70"/>
                  <a:gd name="T24" fmla="*/ 53 w 130"/>
                  <a:gd name="T25" fmla="*/ 13 h 70"/>
                  <a:gd name="T26" fmla="*/ 60 w 130"/>
                  <a:gd name="T27" fmla="*/ 14 h 70"/>
                  <a:gd name="T28" fmla="*/ 63 w 130"/>
                  <a:gd name="T29" fmla="*/ 22 h 70"/>
                  <a:gd name="T30" fmla="*/ 73 w 130"/>
                  <a:gd name="T31" fmla="*/ 18 h 70"/>
                  <a:gd name="T32" fmla="*/ 79 w 130"/>
                  <a:gd name="T33" fmla="*/ 23 h 70"/>
                  <a:gd name="T34" fmla="*/ 77 w 130"/>
                  <a:gd name="T35" fmla="*/ 31 h 70"/>
                  <a:gd name="T36" fmla="*/ 87 w 130"/>
                  <a:gd name="T37" fmla="*/ 33 h 70"/>
                  <a:gd name="T38" fmla="*/ 91 w 130"/>
                  <a:gd name="T39" fmla="*/ 40 h 70"/>
                  <a:gd name="T40" fmla="*/ 85 w 130"/>
                  <a:gd name="T41" fmla="*/ 46 h 70"/>
                  <a:gd name="T42" fmla="*/ 93 w 130"/>
                  <a:gd name="T43" fmla="*/ 53 h 70"/>
                  <a:gd name="T44" fmla="*/ 92 w 130"/>
                  <a:gd name="T45" fmla="*/ 60 h 70"/>
                  <a:gd name="T46" fmla="*/ 84 w 130"/>
                  <a:gd name="T47" fmla="*/ 63 h 70"/>
                  <a:gd name="T48" fmla="*/ 85 w 130"/>
                  <a:gd name="T49" fmla="*/ 70 h 70"/>
                  <a:gd name="T50" fmla="*/ 130 w 130"/>
                  <a:gd name="T51" fmla="*/ 0 h 70"/>
                  <a:gd name="T52" fmla="*/ 120 w 130"/>
                  <a:gd name="T53" fmla="*/ 26 h 70"/>
                  <a:gd name="T54" fmla="*/ 116 w 130"/>
                  <a:gd name="T55" fmla="*/ 29 h 70"/>
                  <a:gd name="T56" fmla="*/ 115 w 130"/>
                  <a:gd name="T57" fmla="*/ 31 h 70"/>
                  <a:gd name="T58" fmla="*/ 117 w 130"/>
                  <a:gd name="T59" fmla="*/ 36 h 70"/>
                  <a:gd name="T60" fmla="*/ 111 w 130"/>
                  <a:gd name="T61" fmla="*/ 38 h 70"/>
                  <a:gd name="T62" fmla="*/ 104 w 130"/>
                  <a:gd name="T63" fmla="*/ 36 h 70"/>
                  <a:gd name="T64" fmla="*/ 102 w 130"/>
                  <a:gd name="T65" fmla="*/ 40 h 70"/>
                  <a:gd name="T66" fmla="*/ 96 w 130"/>
                  <a:gd name="T67" fmla="*/ 38 h 70"/>
                  <a:gd name="T68" fmla="*/ 97 w 130"/>
                  <a:gd name="T69" fmla="*/ 33 h 70"/>
                  <a:gd name="T70" fmla="*/ 94 w 130"/>
                  <a:gd name="T71" fmla="*/ 29 h 70"/>
                  <a:gd name="T72" fmla="*/ 88 w 130"/>
                  <a:gd name="T73" fmla="*/ 29 h 70"/>
                  <a:gd name="T74" fmla="*/ 89 w 130"/>
                  <a:gd name="T75" fmla="*/ 22 h 70"/>
                  <a:gd name="T76" fmla="*/ 94 w 130"/>
                  <a:gd name="T77" fmla="*/ 19 h 70"/>
                  <a:gd name="T78" fmla="*/ 94 w 130"/>
                  <a:gd name="T79" fmla="*/ 17 h 70"/>
                  <a:gd name="T80" fmla="*/ 92 w 130"/>
                  <a:gd name="T81" fmla="*/ 12 h 70"/>
                  <a:gd name="T82" fmla="*/ 98 w 130"/>
                  <a:gd name="T83" fmla="*/ 9 h 70"/>
                  <a:gd name="T84" fmla="*/ 105 w 130"/>
                  <a:gd name="T85" fmla="*/ 12 h 70"/>
                  <a:gd name="T86" fmla="*/ 107 w 130"/>
                  <a:gd name="T87" fmla="*/ 8 h 70"/>
                  <a:gd name="T88" fmla="*/ 114 w 130"/>
                  <a:gd name="T89" fmla="*/ 9 h 70"/>
                  <a:gd name="T90" fmla="*/ 113 w 130"/>
                  <a:gd name="T91" fmla="*/ 15 h 70"/>
                  <a:gd name="T92" fmla="*/ 116 w 130"/>
                  <a:gd name="T93" fmla="*/ 18 h 70"/>
                  <a:gd name="T94" fmla="*/ 121 w 130"/>
                  <a:gd name="T95" fmla="*/ 19 h 70"/>
                  <a:gd name="T96" fmla="*/ 120 w 130"/>
                  <a:gd name="T97"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70">
                    <a:moveTo>
                      <a:pt x="0" y="0"/>
                    </a:moveTo>
                    <a:cubicBezTo>
                      <a:pt x="0" y="70"/>
                      <a:pt x="0" y="70"/>
                      <a:pt x="0" y="70"/>
                    </a:cubicBezTo>
                    <a:cubicBezTo>
                      <a:pt x="18" y="70"/>
                      <a:pt x="18" y="70"/>
                      <a:pt x="18" y="70"/>
                    </a:cubicBezTo>
                    <a:cubicBezTo>
                      <a:pt x="16" y="66"/>
                      <a:pt x="16" y="66"/>
                      <a:pt x="16" y="66"/>
                    </a:cubicBezTo>
                    <a:cubicBezTo>
                      <a:pt x="15" y="64"/>
                      <a:pt x="15" y="64"/>
                      <a:pt x="15" y="64"/>
                    </a:cubicBezTo>
                    <a:cubicBezTo>
                      <a:pt x="21" y="60"/>
                      <a:pt x="21" y="60"/>
                      <a:pt x="21" y="60"/>
                    </a:cubicBezTo>
                    <a:cubicBezTo>
                      <a:pt x="21" y="58"/>
                      <a:pt x="20" y="56"/>
                      <a:pt x="20" y="55"/>
                    </a:cubicBezTo>
                    <a:cubicBezTo>
                      <a:pt x="13" y="53"/>
                      <a:pt x="13" y="53"/>
                      <a:pt x="13" y="53"/>
                    </a:cubicBezTo>
                    <a:cubicBezTo>
                      <a:pt x="14" y="51"/>
                      <a:pt x="14" y="51"/>
                      <a:pt x="14" y="51"/>
                    </a:cubicBezTo>
                    <a:cubicBezTo>
                      <a:pt x="14" y="45"/>
                      <a:pt x="14" y="45"/>
                      <a:pt x="14" y="45"/>
                    </a:cubicBezTo>
                    <a:cubicBezTo>
                      <a:pt x="14" y="43"/>
                      <a:pt x="14" y="43"/>
                      <a:pt x="14" y="43"/>
                    </a:cubicBezTo>
                    <a:cubicBezTo>
                      <a:pt x="22" y="43"/>
                      <a:pt x="22" y="43"/>
                      <a:pt x="22" y="43"/>
                    </a:cubicBezTo>
                    <a:cubicBezTo>
                      <a:pt x="22" y="41"/>
                      <a:pt x="23" y="39"/>
                      <a:pt x="24" y="38"/>
                    </a:cubicBezTo>
                    <a:cubicBezTo>
                      <a:pt x="19" y="33"/>
                      <a:pt x="19" y="33"/>
                      <a:pt x="19" y="33"/>
                    </a:cubicBezTo>
                    <a:cubicBezTo>
                      <a:pt x="20" y="31"/>
                      <a:pt x="20" y="31"/>
                      <a:pt x="20" y="31"/>
                    </a:cubicBezTo>
                    <a:cubicBezTo>
                      <a:pt x="23" y="27"/>
                      <a:pt x="23" y="27"/>
                      <a:pt x="23" y="27"/>
                    </a:cubicBezTo>
                    <a:cubicBezTo>
                      <a:pt x="24" y="25"/>
                      <a:pt x="24" y="25"/>
                      <a:pt x="24" y="25"/>
                    </a:cubicBezTo>
                    <a:cubicBezTo>
                      <a:pt x="31" y="28"/>
                      <a:pt x="31" y="28"/>
                      <a:pt x="31" y="28"/>
                    </a:cubicBezTo>
                    <a:cubicBezTo>
                      <a:pt x="32" y="27"/>
                      <a:pt x="34" y="26"/>
                      <a:pt x="35" y="25"/>
                    </a:cubicBezTo>
                    <a:cubicBezTo>
                      <a:pt x="33" y="19"/>
                      <a:pt x="33" y="19"/>
                      <a:pt x="33" y="19"/>
                    </a:cubicBezTo>
                    <a:cubicBezTo>
                      <a:pt x="35" y="18"/>
                      <a:pt x="35" y="18"/>
                      <a:pt x="35" y="18"/>
                    </a:cubicBezTo>
                    <a:cubicBezTo>
                      <a:pt x="40" y="15"/>
                      <a:pt x="40" y="15"/>
                      <a:pt x="40" y="15"/>
                    </a:cubicBezTo>
                    <a:cubicBezTo>
                      <a:pt x="42" y="14"/>
                      <a:pt x="42" y="14"/>
                      <a:pt x="42" y="14"/>
                    </a:cubicBezTo>
                    <a:cubicBezTo>
                      <a:pt x="46" y="21"/>
                      <a:pt x="46" y="21"/>
                      <a:pt x="46" y="21"/>
                    </a:cubicBezTo>
                    <a:cubicBezTo>
                      <a:pt x="48" y="20"/>
                      <a:pt x="50" y="20"/>
                      <a:pt x="51" y="20"/>
                    </a:cubicBezTo>
                    <a:cubicBezTo>
                      <a:pt x="53" y="13"/>
                      <a:pt x="53" y="13"/>
                      <a:pt x="53" y="13"/>
                    </a:cubicBezTo>
                    <a:cubicBezTo>
                      <a:pt x="55" y="13"/>
                      <a:pt x="55" y="13"/>
                      <a:pt x="55" y="13"/>
                    </a:cubicBezTo>
                    <a:cubicBezTo>
                      <a:pt x="60" y="14"/>
                      <a:pt x="60" y="14"/>
                      <a:pt x="60" y="14"/>
                    </a:cubicBezTo>
                    <a:cubicBezTo>
                      <a:pt x="63" y="14"/>
                      <a:pt x="63" y="14"/>
                      <a:pt x="63" y="14"/>
                    </a:cubicBezTo>
                    <a:cubicBezTo>
                      <a:pt x="63" y="22"/>
                      <a:pt x="63" y="22"/>
                      <a:pt x="63" y="22"/>
                    </a:cubicBezTo>
                    <a:cubicBezTo>
                      <a:pt x="65" y="22"/>
                      <a:pt x="66" y="23"/>
                      <a:pt x="68" y="24"/>
                    </a:cubicBezTo>
                    <a:cubicBezTo>
                      <a:pt x="73" y="18"/>
                      <a:pt x="73" y="18"/>
                      <a:pt x="73" y="18"/>
                    </a:cubicBezTo>
                    <a:cubicBezTo>
                      <a:pt x="75" y="20"/>
                      <a:pt x="75" y="20"/>
                      <a:pt x="75" y="20"/>
                    </a:cubicBezTo>
                    <a:cubicBezTo>
                      <a:pt x="79" y="23"/>
                      <a:pt x="79" y="23"/>
                      <a:pt x="79" y="23"/>
                    </a:cubicBezTo>
                    <a:cubicBezTo>
                      <a:pt x="81" y="24"/>
                      <a:pt x="81" y="24"/>
                      <a:pt x="81" y="24"/>
                    </a:cubicBezTo>
                    <a:cubicBezTo>
                      <a:pt x="77" y="31"/>
                      <a:pt x="77" y="31"/>
                      <a:pt x="77" y="31"/>
                    </a:cubicBezTo>
                    <a:cubicBezTo>
                      <a:pt x="79" y="32"/>
                      <a:pt x="80" y="34"/>
                      <a:pt x="80" y="35"/>
                    </a:cubicBezTo>
                    <a:cubicBezTo>
                      <a:pt x="87" y="33"/>
                      <a:pt x="87" y="33"/>
                      <a:pt x="87" y="33"/>
                    </a:cubicBezTo>
                    <a:cubicBezTo>
                      <a:pt x="88" y="35"/>
                      <a:pt x="88" y="35"/>
                      <a:pt x="88" y="35"/>
                    </a:cubicBezTo>
                    <a:cubicBezTo>
                      <a:pt x="91" y="40"/>
                      <a:pt x="91" y="40"/>
                      <a:pt x="91" y="40"/>
                    </a:cubicBezTo>
                    <a:cubicBezTo>
                      <a:pt x="92" y="42"/>
                      <a:pt x="92" y="42"/>
                      <a:pt x="92" y="42"/>
                    </a:cubicBezTo>
                    <a:cubicBezTo>
                      <a:pt x="85" y="46"/>
                      <a:pt x="85" y="46"/>
                      <a:pt x="85" y="46"/>
                    </a:cubicBezTo>
                    <a:cubicBezTo>
                      <a:pt x="86" y="48"/>
                      <a:pt x="86" y="49"/>
                      <a:pt x="86" y="51"/>
                    </a:cubicBezTo>
                    <a:cubicBezTo>
                      <a:pt x="93" y="53"/>
                      <a:pt x="93" y="53"/>
                      <a:pt x="93" y="53"/>
                    </a:cubicBezTo>
                    <a:cubicBezTo>
                      <a:pt x="93" y="55"/>
                      <a:pt x="93" y="55"/>
                      <a:pt x="93" y="55"/>
                    </a:cubicBezTo>
                    <a:cubicBezTo>
                      <a:pt x="92" y="60"/>
                      <a:pt x="92" y="60"/>
                      <a:pt x="92" y="60"/>
                    </a:cubicBezTo>
                    <a:cubicBezTo>
                      <a:pt x="92" y="62"/>
                      <a:pt x="92" y="62"/>
                      <a:pt x="92" y="62"/>
                    </a:cubicBezTo>
                    <a:cubicBezTo>
                      <a:pt x="84" y="63"/>
                      <a:pt x="84" y="63"/>
                      <a:pt x="84" y="63"/>
                    </a:cubicBezTo>
                    <a:cubicBezTo>
                      <a:pt x="84" y="65"/>
                      <a:pt x="83" y="66"/>
                      <a:pt x="82" y="68"/>
                    </a:cubicBezTo>
                    <a:cubicBezTo>
                      <a:pt x="85" y="70"/>
                      <a:pt x="85" y="70"/>
                      <a:pt x="85" y="70"/>
                    </a:cubicBezTo>
                    <a:cubicBezTo>
                      <a:pt x="130" y="70"/>
                      <a:pt x="130" y="70"/>
                      <a:pt x="130" y="70"/>
                    </a:cubicBezTo>
                    <a:cubicBezTo>
                      <a:pt x="130" y="0"/>
                      <a:pt x="130" y="0"/>
                      <a:pt x="130" y="0"/>
                    </a:cubicBezTo>
                    <a:lnTo>
                      <a:pt x="0" y="0"/>
                    </a:lnTo>
                    <a:close/>
                    <a:moveTo>
                      <a:pt x="120" y="26"/>
                    </a:moveTo>
                    <a:cubicBezTo>
                      <a:pt x="117" y="26"/>
                      <a:pt x="117" y="26"/>
                      <a:pt x="117" y="26"/>
                    </a:cubicBezTo>
                    <a:cubicBezTo>
                      <a:pt x="116" y="27"/>
                      <a:pt x="116" y="28"/>
                      <a:pt x="116" y="29"/>
                    </a:cubicBezTo>
                    <a:cubicBezTo>
                      <a:pt x="115" y="29"/>
                      <a:pt x="115" y="30"/>
                      <a:pt x="115" y="31"/>
                    </a:cubicBezTo>
                    <a:cubicBezTo>
                      <a:pt x="115" y="31"/>
                      <a:pt x="115" y="31"/>
                      <a:pt x="115" y="31"/>
                    </a:cubicBezTo>
                    <a:cubicBezTo>
                      <a:pt x="117" y="34"/>
                      <a:pt x="117" y="34"/>
                      <a:pt x="117" y="34"/>
                    </a:cubicBezTo>
                    <a:cubicBezTo>
                      <a:pt x="118" y="34"/>
                      <a:pt x="118" y="35"/>
                      <a:pt x="117" y="36"/>
                    </a:cubicBezTo>
                    <a:cubicBezTo>
                      <a:pt x="113" y="39"/>
                      <a:pt x="113" y="39"/>
                      <a:pt x="113" y="39"/>
                    </a:cubicBezTo>
                    <a:cubicBezTo>
                      <a:pt x="112" y="39"/>
                      <a:pt x="111" y="39"/>
                      <a:pt x="111" y="38"/>
                    </a:cubicBezTo>
                    <a:cubicBezTo>
                      <a:pt x="109" y="35"/>
                      <a:pt x="109" y="35"/>
                      <a:pt x="109" y="35"/>
                    </a:cubicBezTo>
                    <a:cubicBezTo>
                      <a:pt x="107" y="36"/>
                      <a:pt x="106" y="36"/>
                      <a:pt x="104" y="36"/>
                    </a:cubicBezTo>
                    <a:cubicBezTo>
                      <a:pt x="104" y="36"/>
                      <a:pt x="104" y="36"/>
                      <a:pt x="104" y="36"/>
                    </a:cubicBezTo>
                    <a:cubicBezTo>
                      <a:pt x="102" y="40"/>
                      <a:pt x="102" y="40"/>
                      <a:pt x="102" y="40"/>
                    </a:cubicBezTo>
                    <a:cubicBezTo>
                      <a:pt x="102" y="40"/>
                      <a:pt x="101" y="41"/>
                      <a:pt x="101" y="40"/>
                    </a:cubicBezTo>
                    <a:cubicBezTo>
                      <a:pt x="96" y="38"/>
                      <a:pt x="96" y="38"/>
                      <a:pt x="96" y="38"/>
                    </a:cubicBezTo>
                    <a:cubicBezTo>
                      <a:pt x="95" y="38"/>
                      <a:pt x="95" y="37"/>
                      <a:pt x="95" y="37"/>
                    </a:cubicBezTo>
                    <a:cubicBezTo>
                      <a:pt x="97" y="33"/>
                      <a:pt x="97" y="33"/>
                      <a:pt x="97" y="33"/>
                    </a:cubicBezTo>
                    <a:cubicBezTo>
                      <a:pt x="95" y="32"/>
                      <a:pt x="95" y="31"/>
                      <a:pt x="94" y="29"/>
                    </a:cubicBezTo>
                    <a:cubicBezTo>
                      <a:pt x="94" y="29"/>
                      <a:pt x="94" y="29"/>
                      <a:pt x="94" y="29"/>
                    </a:cubicBezTo>
                    <a:cubicBezTo>
                      <a:pt x="90" y="30"/>
                      <a:pt x="90" y="30"/>
                      <a:pt x="90" y="30"/>
                    </a:cubicBezTo>
                    <a:cubicBezTo>
                      <a:pt x="89" y="30"/>
                      <a:pt x="88" y="29"/>
                      <a:pt x="88" y="29"/>
                    </a:cubicBezTo>
                    <a:cubicBezTo>
                      <a:pt x="88" y="23"/>
                      <a:pt x="88" y="23"/>
                      <a:pt x="88" y="23"/>
                    </a:cubicBezTo>
                    <a:cubicBezTo>
                      <a:pt x="88" y="23"/>
                      <a:pt x="88" y="22"/>
                      <a:pt x="89" y="22"/>
                    </a:cubicBezTo>
                    <a:cubicBezTo>
                      <a:pt x="93" y="22"/>
                      <a:pt x="93" y="22"/>
                      <a:pt x="93" y="22"/>
                    </a:cubicBezTo>
                    <a:cubicBezTo>
                      <a:pt x="93" y="21"/>
                      <a:pt x="93" y="20"/>
                      <a:pt x="94" y="19"/>
                    </a:cubicBezTo>
                    <a:cubicBezTo>
                      <a:pt x="94" y="18"/>
                      <a:pt x="94" y="18"/>
                      <a:pt x="94" y="17"/>
                    </a:cubicBezTo>
                    <a:cubicBezTo>
                      <a:pt x="94" y="17"/>
                      <a:pt x="94" y="17"/>
                      <a:pt x="94" y="17"/>
                    </a:cubicBezTo>
                    <a:cubicBezTo>
                      <a:pt x="92" y="14"/>
                      <a:pt x="92" y="14"/>
                      <a:pt x="92" y="14"/>
                    </a:cubicBezTo>
                    <a:cubicBezTo>
                      <a:pt x="92" y="13"/>
                      <a:pt x="92" y="12"/>
                      <a:pt x="92" y="12"/>
                    </a:cubicBezTo>
                    <a:cubicBezTo>
                      <a:pt x="97" y="9"/>
                      <a:pt x="97" y="9"/>
                      <a:pt x="97" y="9"/>
                    </a:cubicBezTo>
                    <a:cubicBezTo>
                      <a:pt x="97" y="8"/>
                      <a:pt x="98" y="9"/>
                      <a:pt x="98" y="9"/>
                    </a:cubicBezTo>
                    <a:cubicBezTo>
                      <a:pt x="101" y="12"/>
                      <a:pt x="101" y="12"/>
                      <a:pt x="101" y="12"/>
                    </a:cubicBezTo>
                    <a:cubicBezTo>
                      <a:pt x="102" y="12"/>
                      <a:pt x="104" y="12"/>
                      <a:pt x="105" y="12"/>
                    </a:cubicBezTo>
                    <a:cubicBezTo>
                      <a:pt x="105" y="12"/>
                      <a:pt x="105" y="12"/>
                      <a:pt x="105" y="12"/>
                    </a:cubicBezTo>
                    <a:cubicBezTo>
                      <a:pt x="107" y="8"/>
                      <a:pt x="107" y="8"/>
                      <a:pt x="107" y="8"/>
                    </a:cubicBezTo>
                    <a:cubicBezTo>
                      <a:pt x="107" y="7"/>
                      <a:pt x="108" y="7"/>
                      <a:pt x="109" y="7"/>
                    </a:cubicBezTo>
                    <a:cubicBezTo>
                      <a:pt x="114" y="9"/>
                      <a:pt x="114" y="9"/>
                      <a:pt x="114" y="9"/>
                    </a:cubicBezTo>
                    <a:cubicBezTo>
                      <a:pt x="114" y="10"/>
                      <a:pt x="114" y="10"/>
                      <a:pt x="114" y="11"/>
                    </a:cubicBezTo>
                    <a:cubicBezTo>
                      <a:pt x="113" y="15"/>
                      <a:pt x="113" y="15"/>
                      <a:pt x="113" y="15"/>
                    </a:cubicBezTo>
                    <a:cubicBezTo>
                      <a:pt x="114" y="16"/>
                      <a:pt x="115" y="17"/>
                      <a:pt x="115" y="18"/>
                    </a:cubicBezTo>
                    <a:cubicBezTo>
                      <a:pt x="116" y="18"/>
                      <a:pt x="116" y="18"/>
                      <a:pt x="116" y="18"/>
                    </a:cubicBezTo>
                    <a:cubicBezTo>
                      <a:pt x="120" y="18"/>
                      <a:pt x="120" y="18"/>
                      <a:pt x="120" y="18"/>
                    </a:cubicBezTo>
                    <a:cubicBezTo>
                      <a:pt x="120" y="18"/>
                      <a:pt x="121" y="18"/>
                      <a:pt x="121" y="19"/>
                    </a:cubicBezTo>
                    <a:cubicBezTo>
                      <a:pt x="122" y="24"/>
                      <a:pt x="122" y="24"/>
                      <a:pt x="122" y="24"/>
                    </a:cubicBezTo>
                    <a:cubicBezTo>
                      <a:pt x="122" y="25"/>
                      <a:pt x="121" y="26"/>
                      <a:pt x="120" y="26"/>
                    </a:cubicBezTo>
                    <a:close/>
                  </a:path>
                </a:pathLst>
              </a:custGeom>
              <a:grpFill/>
              <a:ln>
                <a:noFill/>
              </a:ln>
            </p:spPr>
            <p:txBody>
              <a:bodyPr vert="horz" wrap="square" lIns="91440" tIns="45720" rIns="91440" bIns="45720" numCol="1" anchor="t" anchorCtr="0" compatLnSpc="1"/>
              <a:lstStyle/>
              <a:p>
                <a:endParaRPr lang="en-US" dirty="0"/>
              </a:p>
            </p:txBody>
          </p:sp>
          <p:sp>
            <p:nvSpPr>
              <p:cNvPr id="69" name="Freeform 141"/>
              <p:cNvSpPr>
                <a:spLocks noEditPoints="1"/>
              </p:cNvSpPr>
              <p:nvPr/>
            </p:nvSpPr>
            <p:spPr bwMode="auto">
              <a:xfrm>
                <a:off x="7921" y="5324"/>
                <a:ext cx="224" cy="187"/>
              </a:xfrm>
              <a:custGeom>
                <a:avLst/>
                <a:gdLst>
                  <a:gd name="T0" fmla="*/ 45 w 52"/>
                  <a:gd name="T1" fmla="*/ 39 h 43"/>
                  <a:gd name="T2" fmla="*/ 39 w 52"/>
                  <a:gd name="T3" fmla="*/ 7 h 43"/>
                  <a:gd name="T4" fmla="*/ 7 w 52"/>
                  <a:gd name="T5" fmla="*/ 13 h 43"/>
                  <a:gd name="T6" fmla="*/ 12 w 52"/>
                  <a:gd name="T7" fmla="*/ 43 h 43"/>
                  <a:gd name="T8" fmla="*/ 41 w 52"/>
                  <a:gd name="T9" fmla="*/ 43 h 43"/>
                  <a:gd name="T10" fmla="*/ 45 w 52"/>
                  <a:gd name="T11" fmla="*/ 39 h 43"/>
                  <a:gd name="T12" fmla="*/ 37 w 52"/>
                  <a:gd name="T13" fmla="*/ 34 h 43"/>
                  <a:gd name="T14" fmla="*/ 18 w 52"/>
                  <a:gd name="T15" fmla="*/ 37 h 43"/>
                  <a:gd name="T16" fmla="*/ 15 w 52"/>
                  <a:gd name="T17" fmla="*/ 18 h 43"/>
                  <a:gd name="T18" fmla="*/ 34 w 52"/>
                  <a:gd name="T19" fmla="*/ 14 h 43"/>
                  <a:gd name="T20" fmla="*/ 37 w 52"/>
                  <a:gd name="T21"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3">
                    <a:moveTo>
                      <a:pt x="45" y="39"/>
                    </a:moveTo>
                    <a:cubicBezTo>
                      <a:pt x="52" y="29"/>
                      <a:pt x="50" y="14"/>
                      <a:pt x="39" y="7"/>
                    </a:cubicBezTo>
                    <a:cubicBezTo>
                      <a:pt x="28" y="0"/>
                      <a:pt x="14" y="2"/>
                      <a:pt x="7" y="13"/>
                    </a:cubicBezTo>
                    <a:cubicBezTo>
                      <a:pt x="0" y="23"/>
                      <a:pt x="2" y="36"/>
                      <a:pt x="12" y="43"/>
                    </a:cubicBezTo>
                    <a:cubicBezTo>
                      <a:pt x="41" y="43"/>
                      <a:pt x="41" y="43"/>
                      <a:pt x="41" y="43"/>
                    </a:cubicBezTo>
                    <a:cubicBezTo>
                      <a:pt x="43" y="42"/>
                      <a:pt x="44" y="41"/>
                      <a:pt x="45" y="39"/>
                    </a:cubicBezTo>
                    <a:close/>
                    <a:moveTo>
                      <a:pt x="37" y="34"/>
                    </a:moveTo>
                    <a:cubicBezTo>
                      <a:pt x="33" y="40"/>
                      <a:pt x="25" y="42"/>
                      <a:pt x="18" y="37"/>
                    </a:cubicBezTo>
                    <a:cubicBezTo>
                      <a:pt x="12" y="33"/>
                      <a:pt x="10" y="24"/>
                      <a:pt x="15" y="18"/>
                    </a:cubicBezTo>
                    <a:cubicBezTo>
                      <a:pt x="19" y="12"/>
                      <a:pt x="28" y="10"/>
                      <a:pt x="34" y="14"/>
                    </a:cubicBezTo>
                    <a:cubicBezTo>
                      <a:pt x="40" y="19"/>
                      <a:pt x="42" y="27"/>
                      <a:pt x="37" y="34"/>
                    </a:cubicBezTo>
                    <a:close/>
                  </a:path>
                </a:pathLst>
              </a:custGeom>
              <a:grpFill/>
              <a:ln>
                <a:noFill/>
              </a:ln>
            </p:spPr>
            <p:txBody>
              <a:bodyPr vert="horz" wrap="square" lIns="91440" tIns="45720" rIns="91440" bIns="45720" numCol="1" anchor="t" anchorCtr="0" compatLnSpc="1"/>
              <a:lstStyle/>
              <a:p>
                <a:endParaRPr lang="en-US" dirty="0"/>
              </a:p>
            </p:txBody>
          </p:sp>
        </p:gr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3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par>
                                <p:cTn id="11" presetID="5"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checkerboard(across)">
                                      <p:cBhvr>
                                        <p:cTn id="16" dur="500"/>
                                        <p:tgtEl>
                                          <p:spTgt spid="3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checkerboard(across)">
                                      <p:cBhvr>
                                        <p:cTn id="19" dur="500"/>
                                        <p:tgtEl>
                                          <p:spTgt spid="4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checkerboard(across)">
                                      <p:cBhvr>
                                        <p:cTn id="22" dur="500"/>
                                        <p:tgtEl>
                                          <p:spTgt spid="4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heckerboard(across)">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37" grpId="0"/>
      <p:bldP spid="40"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0840" y="354647"/>
            <a:ext cx="11450320" cy="6148705"/>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p:nvSpPr>
        <p:spPr>
          <a:xfrm>
            <a:off x="1363905" y="824272"/>
            <a:ext cx="3886200" cy="645160"/>
          </a:xfrm>
          <a:prstGeom prst="rect">
            <a:avLst/>
          </a:prstGeom>
        </p:spPr>
        <p:txBody>
          <a:bodyPr wrap="square">
            <a:spAutoFit/>
          </a:bodyPr>
          <a:lstStyle/>
          <a:p>
            <a:pPr>
              <a:defRPr/>
            </a:pPr>
            <a:r>
              <a:rPr lang="zh-CN" altLang="en-US" sz="3600" b="1" kern="100" dirty="0">
                <a:solidFill>
                  <a:prstClr val="black"/>
                </a:solidFill>
                <a:latin typeface="字魂63号-泡泡体" panose="00000500000000000000" charset="-122"/>
                <a:ea typeface="字魂63号-泡泡体" panose="00000500000000000000" charset="-122"/>
                <a:cs typeface="Times New Roman" panose="02020603050405020304" pitchFamily="18" charset="0"/>
                <a:sym typeface="+mn-ea"/>
              </a:rPr>
              <a:t>注意事项</a:t>
            </a:r>
            <a:endParaRPr lang="zh-CN" altLang="en-US" sz="3600" b="1" kern="100" dirty="0">
              <a:solidFill>
                <a:prstClr val="black"/>
              </a:solidFill>
              <a:latin typeface="字魂63号-泡泡体" panose="00000500000000000000" charset="-122"/>
              <a:ea typeface="字魂63号-泡泡体" panose="00000500000000000000" charset="-122"/>
              <a:cs typeface="Times New Roman" panose="02020603050405020304" pitchFamily="18" charset="0"/>
              <a:sym typeface="+mn-ea"/>
            </a:endParaRPr>
          </a:p>
        </p:txBody>
      </p:sp>
      <p:pic>
        <p:nvPicPr>
          <p:cNvPr id="16" name="图片 15"/>
          <p:cNvPicPr>
            <a:picLocks noChangeAspect="1"/>
          </p:cNvPicPr>
          <p:nvPr/>
        </p:nvPicPr>
        <p:blipFill>
          <a:blip r:embed="rId1"/>
          <a:srcRect l="26786" t="6022" r="14251"/>
          <a:stretch>
            <a:fillRect/>
          </a:stretch>
        </p:blipFill>
        <p:spPr>
          <a:xfrm rot="20460000">
            <a:off x="419100" y="482600"/>
            <a:ext cx="778510" cy="1151890"/>
          </a:xfrm>
          <a:prstGeom prst="rect">
            <a:avLst/>
          </a:prstGeom>
        </p:spPr>
      </p:pic>
      <p:sp>
        <p:nvSpPr>
          <p:cNvPr id="37" name="文本框 36"/>
          <p:cNvSpPr txBox="1"/>
          <p:nvPr/>
        </p:nvSpPr>
        <p:spPr>
          <a:xfrm>
            <a:off x="2374816" y="2693730"/>
            <a:ext cx="3677935" cy="2584450"/>
          </a:xfrm>
          <a:prstGeom prst="rect">
            <a:avLst/>
          </a:prstGeom>
          <a:noFill/>
        </p:spPr>
        <p:txBody>
          <a:bodyPr wrap="square" rtlCol="0">
            <a:spAutoFit/>
          </a:bodyPr>
          <a:lstStyle/>
          <a:p>
            <a:pPr>
              <a:lnSpc>
                <a:spcPct val="100000"/>
              </a:lnSpc>
            </a:pPr>
            <a:r>
              <a:rPr lang="en-US" altLang="zh-CN" dirty="0"/>
              <a:t>       </a:t>
            </a:r>
            <a:r>
              <a:rPr lang="zh-CN" altLang="en-US" dirty="0"/>
              <a:t>根据服务对象的需求和手部力量情况选择合适的训练方法，尽量选择具有实用性和趣味性的活动进行训练。手部肌腱损伤早期（</a:t>
            </a:r>
            <a:r>
              <a:rPr lang="en-US" altLang="zh-CN" dirty="0"/>
              <a:t>6</a:t>
            </a:r>
            <a:r>
              <a:rPr lang="zh-CN" altLang="en-US" dirty="0"/>
              <a:t>周内）、手部不稳定骨折、软组织损伤早期、前臂损伤早期等不适宜进行力量训练。操作过程要求姿势和体位正确，避免代偿，工作台及工具符合人体工程学要求。</a:t>
            </a:r>
            <a:endParaRPr lang="zh-CN" altLang="en-US" sz="1600" dirty="0">
              <a:solidFill>
                <a:schemeClr val="tx1"/>
              </a:solidFill>
              <a:latin typeface="字魂59号-创粗黑" panose="00000500000000000000" pitchFamily="2" charset="-122"/>
              <a:ea typeface="字魂59号-创粗黑" panose="00000500000000000000" pitchFamily="2" charset="-122"/>
            </a:endParaRPr>
          </a:p>
        </p:txBody>
      </p:sp>
      <p:sp>
        <p:nvSpPr>
          <p:cNvPr id="40" name="文本框 39"/>
          <p:cNvSpPr txBox="1"/>
          <p:nvPr/>
        </p:nvSpPr>
        <p:spPr>
          <a:xfrm>
            <a:off x="2503548" y="2030029"/>
            <a:ext cx="2946544" cy="461665"/>
          </a:xfrm>
          <a:prstGeom prst="rect">
            <a:avLst/>
          </a:prstGeom>
          <a:noFill/>
        </p:spPr>
        <p:txBody>
          <a:bodyPr wrap="square" rtlCol="0">
            <a:spAutoFit/>
          </a:bodyPr>
          <a:lstStyle/>
          <a:p>
            <a:pPr algn="dist"/>
            <a:r>
              <a:rPr lang="en-US" altLang="zh-CN" sz="2400" b="1" dirty="0">
                <a:solidFill>
                  <a:srgbClr val="3C6071"/>
                </a:solidFill>
                <a:latin typeface="字魂63号-泡泡体" panose="00000500000000000000" charset="-122"/>
                <a:ea typeface="字魂63号-泡泡体" panose="00000500000000000000" charset="-122"/>
              </a:rPr>
              <a:t>3.</a:t>
            </a:r>
            <a:r>
              <a:rPr lang="zh-CN" altLang="en-US" sz="2400" b="1" dirty="0">
                <a:solidFill>
                  <a:srgbClr val="3C6071"/>
                </a:solidFill>
                <a:latin typeface="字魂63号-泡泡体" panose="00000500000000000000" charset="-122"/>
                <a:ea typeface="字魂63号-泡泡体" panose="00000500000000000000" charset="-122"/>
              </a:rPr>
              <a:t>手功能训练技术</a:t>
            </a:r>
            <a:endParaRPr lang="zh-CN" altLang="en-US" sz="2400" b="1" dirty="0">
              <a:solidFill>
                <a:srgbClr val="3C6071"/>
              </a:solidFill>
              <a:latin typeface="字魂63号-泡泡体" panose="00000500000000000000" charset="-122"/>
              <a:ea typeface="字魂63号-泡泡体" panose="00000500000000000000" charset="-122"/>
            </a:endParaRPr>
          </a:p>
        </p:txBody>
      </p:sp>
      <p:sp>
        <p:nvSpPr>
          <p:cNvPr id="42" name="文本框 41"/>
          <p:cNvSpPr txBox="1"/>
          <p:nvPr/>
        </p:nvSpPr>
        <p:spPr>
          <a:xfrm>
            <a:off x="7607149" y="2620641"/>
            <a:ext cx="4051451" cy="3138170"/>
          </a:xfrm>
          <a:prstGeom prst="rect">
            <a:avLst/>
          </a:prstGeom>
          <a:noFill/>
        </p:spPr>
        <p:txBody>
          <a:bodyPr wrap="square" rtlCol="0">
            <a:spAutoFit/>
          </a:bodyPr>
          <a:lstStyle/>
          <a:p>
            <a:pPr>
              <a:lnSpc>
                <a:spcPct val="100000"/>
              </a:lnSpc>
            </a:pPr>
            <a:r>
              <a:rPr lang="en-US" altLang="zh-CN" dirty="0"/>
              <a:t>       </a:t>
            </a:r>
            <a:r>
              <a:rPr lang="zh-CN" altLang="en-US" dirty="0"/>
              <a:t>从安静的环境开始，逐渐过渡到接近正常和正常环境，教会患者主动观察周围环境，识别引起注意力不集中的因素并主动排除，让家属了解护理技巧，并在非治疗期间督促和纠正患者的行为。严重记忆障碍者使用的记事本要放在固定的位置，养成随身携带并定时查阅的习惯。注意患者的主动性，每次给予口令、建议、提供信息或改变活动时应确认患者已经注意或让其复述指令。</a:t>
            </a:r>
            <a:endParaRPr lang="zh-CN" altLang="en-US" sz="1600" dirty="0">
              <a:solidFill>
                <a:schemeClr val="tx1"/>
              </a:solidFill>
              <a:latin typeface="字魂59号-创粗黑" panose="00000500000000000000" pitchFamily="2" charset="-122"/>
              <a:ea typeface="字魂59号-创粗黑" panose="00000500000000000000" pitchFamily="2" charset="-122"/>
            </a:endParaRPr>
          </a:p>
        </p:txBody>
      </p:sp>
      <p:sp>
        <p:nvSpPr>
          <p:cNvPr id="43" name="文本框 42"/>
          <p:cNvSpPr txBox="1"/>
          <p:nvPr/>
        </p:nvSpPr>
        <p:spPr>
          <a:xfrm>
            <a:off x="7814499" y="2092728"/>
            <a:ext cx="2439844" cy="461665"/>
          </a:xfrm>
          <a:prstGeom prst="rect">
            <a:avLst/>
          </a:prstGeom>
          <a:noFill/>
        </p:spPr>
        <p:txBody>
          <a:bodyPr wrap="square" rtlCol="0">
            <a:spAutoFit/>
          </a:bodyPr>
          <a:lstStyle/>
          <a:p>
            <a:pPr algn="dist"/>
            <a:r>
              <a:rPr lang="en-US" altLang="zh-CN" sz="2400" b="1" dirty="0">
                <a:solidFill>
                  <a:srgbClr val="3C6071"/>
                </a:solidFill>
                <a:latin typeface="字魂63号-泡泡体" panose="00000500000000000000" charset="-122"/>
                <a:ea typeface="字魂63号-泡泡体" panose="00000500000000000000" charset="-122"/>
              </a:rPr>
              <a:t>4.</a:t>
            </a:r>
            <a:r>
              <a:rPr lang="zh-CN" altLang="en-US" sz="2400" b="1" dirty="0">
                <a:solidFill>
                  <a:srgbClr val="3C6071"/>
                </a:solidFill>
                <a:latin typeface="字魂63号-泡泡体" panose="00000500000000000000" charset="-122"/>
                <a:ea typeface="字魂63号-泡泡体" panose="00000500000000000000" charset="-122"/>
              </a:rPr>
              <a:t>认知功能训练</a:t>
            </a:r>
            <a:endParaRPr lang="zh-CN" altLang="en-US" sz="2400" b="1" dirty="0">
              <a:solidFill>
                <a:srgbClr val="3C6071"/>
              </a:solidFill>
              <a:latin typeface="字魂63号-泡泡体" panose="00000500000000000000" charset="-122"/>
              <a:ea typeface="字魂63号-泡泡体" panose="00000500000000000000" charset="-122"/>
            </a:endParaRPr>
          </a:p>
        </p:txBody>
      </p:sp>
      <p:grpSp>
        <p:nvGrpSpPr>
          <p:cNvPr id="2" name="组合 1"/>
          <p:cNvGrpSpPr/>
          <p:nvPr/>
        </p:nvGrpSpPr>
        <p:grpSpPr>
          <a:xfrm>
            <a:off x="1040177" y="1782299"/>
            <a:ext cx="1198767" cy="1216307"/>
            <a:chOff x="801589" y="2088055"/>
            <a:chExt cx="1198767" cy="1216307"/>
          </a:xfrm>
        </p:grpSpPr>
        <p:sp>
          <p:nvSpPr>
            <p:cNvPr id="35" name="Freeform 5"/>
            <p:cNvSpPr>
              <a:spLocks noEditPoints="1"/>
            </p:cNvSpPr>
            <p:nvPr/>
          </p:nvSpPr>
          <p:spPr bwMode="auto">
            <a:xfrm rot="169628">
              <a:off x="801589" y="2088055"/>
              <a:ext cx="1198767" cy="1216307"/>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3C607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Century Gothic" panose="020B0502020202020204" pitchFamily="34" charset="0"/>
                <a:ea typeface="幼圆" panose="02010509060101010101" pitchFamily="49" charset="-122"/>
                <a:sym typeface="Century Gothic" panose="020B0502020202020204" pitchFamily="34" charset="0"/>
              </a:endParaRPr>
            </a:p>
          </p:txBody>
        </p:sp>
        <p:grpSp>
          <p:nvGrpSpPr>
            <p:cNvPr id="50" name="组合 49"/>
            <p:cNvGrpSpPr/>
            <p:nvPr/>
          </p:nvGrpSpPr>
          <p:grpSpPr>
            <a:xfrm>
              <a:off x="1217336" y="2650765"/>
              <a:ext cx="367271" cy="275632"/>
              <a:chOff x="7211511" y="1916829"/>
              <a:chExt cx="469532" cy="417055"/>
            </a:xfrm>
            <a:solidFill>
              <a:srgbClr val="3C6071"/>
            </a:solidFill>
          </p:grpSpPr>
          <p:sp>
            <p:nvSpPr>
              <p:cNvPr id="51" name="Freeform 110"/>
              <p:cNvSpPr>
                <a:spLocks noEditPoints="1"/>
              </p:cNvSpPr>
              <p:nvPr/>
            </p:nvSpPr>
            <p:spPr bwMode="auto">
              <a:xfrm>
                <a:off x="7211511" y="1916829"/>
                <a:ext cx="469532" cy="417055"/>
              </a:xfrm>
              <a:custGeom>
                <a:avLst/>
                <a:gdLst>
                  <a:gd name="T0" fmla="*/ 165 w 171"/>
                  <a:gd name="T1" fmla="*/ 0 h 152"/>
                  <a:gd name="T2" fmla="*/ 5 w 171"/>
                  <a:gd name="T3" fmla="*/ 0 h 152"/>
                  <a:gd name="T4" fmla="*/ 0 w 171"/>
                  <a:gd name="T5" fmla="*/ 6 h 152"/>
                  <a:gd name="T6" fmla="*/ 0 w 171"/>
                  <a:gd name="T7" fmla="*/ 147 h 152"/>
                  <a:gd name="T8" fmla="*/ 5 w 171"/>
                  <a:gd name="T9" fmla="*/ 152 h 152"/>
                  <a:gd name="T10" fmla="*/ 165 w 171"/>
                  <a:gd name="T11" fmla="*/ 152 h 152"/>
                  <a:gd name="T12" fmla="*/ 171 w 171"/>
                  <a:gd name="T13" fmla="*/ 147 h 152"/>
                  <a:gd name="T14" fmla="*/ 171 w 171"/>
                  <a:gd name="T15" fmla="*/ 6 h 152"/>
                  <a:gd name="T16" fmla="*/ 165 w 171"/>
                  <a:gd name="T17" fmla="*/ 0 h 152"/>
                  <a:gd name="T18" fmla="*/ 131 w 171"/>
                  <a:gd name="T19" fmla="*/ 12 h 152"/>
                  <a:gd name="T20" fmla="*/ 139 w 171"/>
                  <a:gd name="T21" fmla="*/ 19 h 152"/>
                  <a:gd name="T22" fmla="*/ 131 w 171"/>
                  <a:gd name="T23" fmla="*/ 26 h 152"/>
                  <a:gd name="T24" fmla="*/ 124 w 171"/>
                  <a:gd name="T25" fmla="*/ 19 h 152"/>
                  <a:gd name="T26" fmla="*/ 131 w 171"/>
                  <a:gd name="T27" fmla="*/ 12 h 152"/>
                  <a:gd name="T28" fmla="*/ 110 w 171"/>
                  <a:gd name="T29" fmla="*/ 12 h 152"/>
                  <a:gd name="T30" fmla="*/ 117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5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3"/>
                      <a:pt x="0" y="6"/>
                    </a:cubicBezTo>
                    <a:cubicBezTo>
                      <a:pt x="0" y="147"/>
                      <a:pt x="0" y="147"/>
                      <a:pt x="0" y="147"/>
                    </a:cubicBezTo>
                    <a:cubicBezTo>
                      <a:pt x="0" y="150"/>
                      <a:pt x="2" y="152"/>
                      <a:pt x="5" y="152"/>
                    </a:cubicBezTo>
                    <a:cubicBezTo>
                      <a:pt x="165" y="152"/>
                      <a:pt x="165" y="152"/>
                      <a:pt x="165" y="152"/>
                    </a:cubicBezTo>
                    <a:cubicBezTo>
                      <a:pt x="168" y="152"/>
                      <a:pt x="171" y="150"/>
                      <a:pt x="171" y="147"/>
                    </a:cubicBezTo>
                    <a:cubicBezTo>
                      <a:pt x="171" y="6"/>
                      <a:pt x="171" y="6"/>
                      <a:pt x="171" y="6"/>
                    </a:cubicBezTo>
                    <a:cubicBezTo>
                      <a:pt x="171" y="3"/>
                      <a:pt x="168" y="0"/>
                      <a:pt x="165" y="0"/>
                    </a:cubicBezTo>
                    <a:close/>
                    <a:moveTo>
                      <a:pt x="131" y="12"/>
                    </a:moveTo>
                    <a:cubicBezTo>
                      <a:pt x="135" y="12"/>
                      <a:pt x="139" y="15"/>
                      <a:pt x="139" y="19"/>
                    </a:cubicBezTo>
                    <a:cubicBezTo>
                      <a:pt x="139" y="23"/>
                      <a:pt x="135" y="26"/>
                      <a:pt x="131" y="26"/>
                    </a:cubicBezTo>
                    <a:cubicBezTo>
                      <a:pt x="127" y="26"/>
                      <a:pt x="124" y="23"/>
                      <a:pt x="124" y="19"/>
                    </a:cubicBezTo>
                    <a:cubicBezTo>
                      <a:pt x="124" y="15"/>
                      <a:pt x="127" y="12"/>
                      <a:pt x="131" y="12"/>
                    </a:cubicBezTo>
                    <a:close/>
                    <a:moveTo>
                      <a:pt x="110" y="12"/>
                    </a:moveTo>
                    <a:cubicBezTo>
                      <a:pt x="114" y="12"/>
                      <a:pt x="117" y="15"/>
                      <a:pt x="117" y="19"/>
                    </a:cubicBezTo>
                    <a:cubicBezTo>
                      <a:pt x="117"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5" y="23"/>
                      <a:pt x="145" y="19"/>
                    </a:cubicBezTo>
                    <a:cubicBezTo>
                      <a:pt x="145" y="15"/>
                      <a:pt x="149" y="12"/>
                      <a:pt x="153" y="12"/>
                    </a:cubicBezTo>
                    <a:cubicBezTo>
                      <a:pt x="157" y="12"/>
                      <a:pt x="160" y="15"/>
                      <a:pt x="160" y="19"/>
                    </a:cubicBezTo>
                    <a:cubicBezTo>
                      <a:pt x="160" y="23"/>
                      <a:pt x="157" y="26"/>
                      <a:pt x="153" y="26"/>
                    </a:cubicBezTo>
                    <a:close/>
                  </a:path>
                </a:pathLst>
              </a:custGeom>
              <a:grpFill/>
              <a:ln>
                <a:noFill/>
              </a:ln>
            </p:spPr>
            <p:txBody>
              <a:bodyPr vert="horz" wrap="square" lIns="91440" tIns="45720" rIns="91440" bIns="45720" numCol="1" anchor="t" anchorCtr="0" compatLnSpc="1"/>
              <a:lstStyle/>
              <a:p>
                <a:endParaRPr lang="en-US"/>
              </a:p>
            </p:txBody>
          </p:sp>
          <p:sp>
            <p:nvSpPr>
              <p:cNvPr id="52" name="Rectangle 111"/>
              <p:cNvSpPr>
                <a:spLocks noChangeArrowheads="1"/>
              </p:cNvSpPr>
              <p:nvPr/>
            </p:nvSpPr>
            <p:spPr bwMode="auto">
              <a:xfrm>
                <a:off x="7283322" y="2067355"/>
                <a:ext cx="323149" cy="70430"/>
              </a:xfrm>
              <a:prstGeom prst="rect">
                <a:avLst/>
              </a:prstGeom>
              <a:grpFill/>
              <a:ln>
                <a:noFill/>
              </a:ln>
            </p:spPr>
            <p:txBody>
              <a:bodyPr vert="horz" wrap="square" lIns="91440" tIns="45720" rIns="91440" bIns="45720" numCol="1" anchor="t" anchorCtr="0" compatLnSpc="1"/>
              <a:lstStyle/>
              <a:p>
                <a:endParaRPr lang="en-US"/>
              </a:p>
            </p:txBody>
          </p:sp>
          <p:sp>
            <p:nvSpPr>
              <p:cNvPr id="53" name="Rectangle 112"/>
              <p:cNvSpPr>
                <a:spLocks noChangeArrowheads="1"/>
              </p:cNvSpPr>
              <p:nvPr/>
            </p:nvSpPr>
            <p:spPr bwMode="auto">
              <a:xfrm>
                <a:off x="7283322" y="2157119"/>
                <a:ext cx="92526" cy="11048"/>
              </a:xfrm>
              <a:prstGeom prst="rect">
                <a:avLst/>
              </a:prstGeom>
              <a:grpFill/>
              <a:ln>
                <a:noFill/>
              </a:ln>
            </p:spPr>
            <p:txBody>
              <a:bodyPr vert="horz" wrap="square" lIns="91440" tIns="45720" rIns="91440" bIns="45720" numCol="1" anchor="t" anchorCtr="0" compatLnSpc="1"/>
              <a:lstStyle/>
              <a:p>
                <a:endParaRPr lang="en-US"/>
              </a:p>
            </p:txBody>
          </p:sp>
          <p:sp>
            <p:nvSpPr>
              <p:cNvPr id="54" name="Rectangle 113"/>
              <p:cNvSpPr>
                <a:spLocks noChangeArrowheads="1"/>
              </p:cNvSpPr>
              <p:nvPr/>
            </p:nvSpPr>
            <p:spPr bwMode="auto">
              <a:xfrm>
                <a:off x="7283322" y="2187500"/>
                <a:ext cx="92526" cy="13810"/>
              </a:xfrm>
              <a:prstGeom prst="rect">
                <a:avLst/>
              </a:prstGeom>
              <a:grpFill/>
              <a:ln>
                <a:noFill/>
              </a:ln>
            </p:spPr>
            <p:txBody>
              <a:bodyPr vert="horz" wrap="square" lIns="91440" tIns="45720" rIns="91440" bIns="45720" numCol="1" anchor="t" anchorCtr="0" compatLnSpc="1"/>
              <a:lstStyle/>
              <a:p>
                <a:endParaRPr lang="en-US"/>
              </a:p>
            </p:txBody>
          </p:sp>
          <p:sp>
            <p:nvSpPr>
              <p:cNvPr id="55" name="Rectangle 114"/>
              <p:cNvSpPr>
                <a:spLocks noChangeArrowheads="1"/>
              </p:cNvSpPr>
              <p:nvPr/>
            </p:nvSpPr>
            <p:spPr bwMode="auto">
              <a:xfrm>
                <a:off x="7283322" y="2220644"/>
                <a:ext cx="92526" cy="11048"/>
              </a:xfrm>
              <a:prstGeom prst="rect">
                <a:avLst/>
              </a:prstGeom>
              <a:grpFill/>
              <a:ln>
                <a:noFill/>
              </a:ln>
            </p:spPr>
            <p:txBody>
              <a:bodyPr vert="horz" wrap="square" lIns="91440" tIns="45720" rIns="91440" bIns="45720" numCol="1" anchor="t" anchorCtr="0" compatLnSpc="1"/>
              <a:lstStyle/>
              <a:p>
                <a:endParaRPr lang="en-US"/>
              </a:p>
            </p:txBody>
          </p:sp>
          <p:sp>
            <p:nvSpPr>
              <p:cNvPr id="56" name="Rectangle 115"/>
              <p:cNvSpPr>
                <a:spLocks noChangeArrowheads="1"/>
              </p:cNvSpPr>
              <p:nvPr/>
            </p:nvSpPr>
            <p:spPr bwMode="auto">
              <a:xfrm>
                <a:off x="7283322" y="2251025"/>
                <a:ext cx="92526" cy="13810"/>
              </a:xfrm>
              <a:prstGeom prst="rect">
                <a:avLst/>
              </a:prstGeom>
              <a:grpFill/>
              <a:ln>
                <a:noFill/>
              </a:ln>
            </p:spPr>
            <p:txBody>
              <a:bodyPr vert="horz" wrap="square" lIns="91440" tIns="45720" rIns="91440" bIns="45720" numCol="1" anchor="t" anchorCtr="0" compatLnSpc="1"/>
              <a:lstStyle/>
              <a:p>
                <a:endParaRPr lang="en-US"/>
              </a:p>
            </p:txBody>
          </p:sp>
          <p:sp>
            <p:nvSpPr>
              <p:cNvPr id="57" name="Rectangle 116"/>
              <p:cNvSpPr>
                <a:spLocks noChangeArrowheads="1"/>
              </p:cNvSpPr>
              <p:nvPr/>
            </p:nvSpPr>
            <p:spPr bwMode="auto">
              <a:xfrm>
                <a:off x="7400705" y="2157119"/>
                <a:ext cx="91145" cy="11048"/>
              </a:xfrm>
              <a:prstGeom prst="rect">
                <a:avLst/>
              </a:prstGeom>
              <a:grpFill/>
              <a:ln>
                <a:noFill/>
              </a:ln>
            </p:spPr>
            <p:txBody>
              <a:bodyPr vert="horz" wrap="square" lIns="91440" tIns="45720" rIns="91440" bIns="45720" numCol="1" anchor="t" anchorCtr="0" compatLnSpc="1"/>
              <a:lstStyle/>
              <a:p>
                <a:endParaRPr lang="en-US"/>
              </a:p>
            </p:txBody>
          </p:sp>
          <p:sp>
            <p:nvSpPr>
              <p:cNvPr id="58" name="Rectangle 117"/>
              <p:cNvSpPr>
                <a:spLocks noChangeArrowheads="1"/>
              </p:cNvSpPr>
              <p:nvPr/>
            </p:nvSpPr>
            <p:spPr bwMode="auto">
              <a:xfrm>
                <a:off x="7400705" y="2187500"/>
                <a:ext cx="91145" cy="13810"/>
              </a:xfrm>
              <a:prstGeom prst="rect">
                <a:avLst/>
              </a:prstGeom>
              <a:grpFill/>
              <a:ln>
                <a:noFill/>
              </a:ln>
            </p:spPr>
            <p:txBody>
              <a:bodyPr vert="horz" wrap="square" lIns="91440" tIns="45720" rIns="91440" bIns="45720" numCol="1" anchor="t" anchorCtr="0" compatLnSpc="1"/>
              <a:lstStyle/>
              <a:p>
                <a:endParaRPr lang="en-US"/>
              </a:p>
            </p:txBody>
          </p:sp>
          <p:sp>
            <p:nvSpPr>
              <p:cNvPr id="59" name="Rectangle 118"/>
              <p:cNvSpPr>
                <a:spLocks noChangeArrowheads="1"/>
              </p:cNvSpPr>
              <p:nvPr/>
            </p:nvSpPr>
            <p:spPr bwMode="auto">
              <a:xfrm>
                <a:off x="7400705" y="2220644"/>
                <a:ext cx="91145" cy="11048"/>
              </a:xfrm>
              <a:prstGeom prst="rect">
                <a:avLst/>
              </a:prstGeom>
              <a:grpFill/>
              <a:ln>
                <a:noFill/>
              </a:ln>
            </p:spPr>
            <p:txBody>
              <a:bodyPr vert="horz" wrap="square" lIns="91440" tIns="45720" rIns="91440" bIns="45720" numCol="1" anchor="t" anchorCtr="0" compatLnSpc="1"/>
              <a:lstStyle/>
              <a:p>
                <a:endParaRPr lang="en-US"/>
              </a:p>
            </p:txBody>
          </p:sp>
          <p:sp>
            <p:nvSpPr>
              <p:cNvPr id="60" name="Rectangle 119"/>
              <p:cNvSpPr>
                <a:spLocks noChangeArrowheads="1"/>
              </p:cNvSpPr>
              <p:nvPr/>
            </p:nvSpPr>
            <p:spPr bwMode="auto">
              <a:xfrm>
                <a:off x="7400705" y="2251025"/>
                <a:ext cx="91145" cy="13810"/>
              </a:xfrm>
              <a:prstGeom prst="rect">
                <a:avLst/>
              </a:prstGeom>
              <a:grpFill/>
              <a:ln>
                <a:noFill/>
              </a:ln>
            </p:spPr>
            <p:txBody>
              <a:bodyPr vert="horz" wrap="square" lIns="91440" tIns="45720" rIns="91440" bIns="45720" numCol="1" anchor="t" anchorCtr="0" compatLnSpc="1"/>
              <a:lstStyle/>
              <a:p>
                <a:endParaRPr lang="en-US"/>
              </a:p>
            </p:txBody>
          </p:sp>
          <p:sp>
            <p:nvSpPr>
              <p:cNvPr id="61" name="Rectangle 120"/>
              <p:cNvSpPr>
                <a:spLocks noChangeArrowheads="1"/>
              </p:cNvSpPr>
              <p:nvPr/>
            </p:nvSpPr>
            <p:spPr bwMode="auto">
              <a:xfrm>
                <a:off x="7516707" y="2157119"/>
                <a:ext cx="92526" cy="11048"/>
              </a:xfrm>
              <a:prstGeom prst="rect">
                <a:avLst/>
              </a:prstGeom>
              <a:grpFill/>
              <a:ln>
                <a:noFill/>
              </a:ln>
            </p:spPr>
            <p:txBody>
              <a:bodyPr vert="horz" wrap="square" lIns="91440" tIns="45720" rIns="91440" bIns="45720" numCol="1" anchor="t" anchorCtr="0" compatLnSpc="1"/>
              <a:lstStyle/>
              <a:p>
                <a:endParaRPr lang="en-US"/>
              </a:p>
            </p:txBody>
          </p:sp>
          <p:sp>
            <p:nvSpPr>
              <p:cNvPr id="62" name="Rectangle 121"/>
              <p:cNvSpPr>
                <a:spLocks noChangeArrowheads="1"/>
              </p:cNvSpPr>
              <p:nvPr/>
            </p:nvSpPr>
            <p:spPr bwMode="auto">
              <a:xfrm>
                <a:off x="7516707" y="2165405"/>
                <a:ext cx="92526" cy="88383"/>
              </a:xfrm>
              <a:prstGeom prst="rect">
                <a:avLst/>
              </a:prstGeom>
              <a:grpFill/>
              <a:ln>
                <a:noFill/>
              </a:ln>
            </p:spPr>
            <p:txBody>
              <a:bodyPr vert="horz" wrap="square" lIns="91440" tIns="45720" rIns="91440" bIns="45720" numCol="1" anchor="t" anchorCtr="0" compatLnSpc="1"/>
              <a:lstStyle/>
              <a:p>
                <a:endParaRPr lang="en-US"/>
              </a:p>
            </p:txBody>
          </p:sp>
          <p:sp>
            <p:nvSpPr>
              <p:cNvPr id="63" name="Rectangle 122"/>
              <p:cNvSpPr>
                <a:spLocks noChangeArrowheads="1"/>
              </p:cNvSpPr>
              <p:nvPr/>
            </p:nvSpPr>
            <p:spPr bwMode="auto">
              <a:xfrm>
                <a:off x="7516707" y="2251025"/>
                <a:ext cx="92526" cy="13810"/>
              </a:xfrm>
              <a:prstGeom prst="rect">
                <a:avLst/>
              </a:prstGeom>
              <a:grpFill/>
              <a:ln>
                <a:noFill/>
              </a:ln>
            </p:spPr>
            <p:txBody>
              <a:bodyPr vert="horz" wrap="square" lIns="91440" tIns="45720" rIns="91440" bIns="45720" numCol="1" anchor="t" anchorCtr="0" compatLnSpc="1"/>
              <a:lstStyle/>
              <a:p>
                <a:endParaRPr lang="en-US"/>
              </a:p>
            </p:txBody>
          </p:sp>
        </p:grpSp>
      </p:grpSp>
      <p:grpSp>
        <p:nvGrpSpPr>
          <p:cNvPr id="3" name="组合 2"/>
          <p:cNvGrpSpPr/>
          <p:nvPr/>
        </p:nvGrpSpPr>
        <p:grpSpPr>
          <a:xfrm>
            <a:off x="6163101" y="1874671"/>
            <a:ext cx="1198767" cy="1216307"/>
            <a:chOff x="4221515" y="1635632"/>
            <a:chExt cx="1198767" cy="1216307"/>
          </a:xfrm>
        </p:grpSpPr>
        <p:sp>
          <p:nvSpPr>
            <p:cNvPr id="41" name="Freeform 5"/>
            <p:cNvSpPr>
              <a:spLocks noEditPoints="1"/>
            </p:cNvSpPr>
            <p:nvPr/>
          </p:nvSpPr>
          <p:spPr bwMode="auto">
            <a:xfrm rot="169628">
              <a:off x="4221515" y="1635632"/>
              <a:ext cx="1198767" cy="1216307"/>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F9B54F"/>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Century Gothic" panose="020B0502020202020204" pitchFamily="34" charset="0"/>
                <a:ea typeface="幼圆" panose="02010509060101010101" pitchFamily="49" charset="-122"/>
                <a:sym typeface="Century Gothic" panose="020B0502020202020204" pitchFamily="34" charset="0"/>
              </a:endParaRPr>
            </a:p>
          </p:txBody>
        </p:sp>
        <p:grpSp>
          <p:nvGrpSpPr>
            <p:cNvPr id="64" name="组合 63"/>
            <p:cNvGrpSpPr/>
            <p:nvPr/>
          </p:nvGrpSpPr>
          <p:grpSpPr>
            <a:xfrm>
              <a:off x="4590556" y="2049110"/>
              <a:ext cx="460684" cy="312960"/>
              <a:chOff x="7668" y="5139"/>
              <a:chExt cx="830" cy="513"/>
            </a:xfrm>
            <a:solidFill>
              <a:srgbClr val="F9B54F"/>
            </a:solidFill>
          </p:grpSpPr>
          <p:sp>
            <p:nvSpPr>
              <p:cNvPr id="65" name="Freeform 137"/>
              <p:cNvSpPr>
                <a:spLocks noEditPoints="1"/>
              </p:cNvSpPr>
              <p:nvPr/>
            </p:nvSpPr>
            <p:spPr bwMode="auto">
              <a:xfrm>
                <a:off x="7734" y="5139"/>
                <a:ext cx="700" cy="439"/>
              </a:xfrm>
              <a:custGeom>
                <a:avLst/>
                <a:gdLst>
                  <a:gd name="T0" fmla="*/ 4 w 162"/>
                  <a:gd name="T1" fmla="*/ 102 h 102"/>
                  <a:gd name="T2" fmla="*/ 158 w 162"/>
                  <a:gd name="T3" fmla="*/ 102 h 102"/>
                  <a:gd name="T4" fmla="*/ 162 w 162"/>
                  <a:gd name="T5" fmla="*/ 98 h 102"/>
                  <a:gd name="T6" fmla="*/ 162 w 162"/>
                  <a:gd name="T7" fmla="*/ 4 h 102"/>
                  <a:gd name="T8" fmla="*/ 158 w 162"/>
                  <a:gd name="T9" fmla="*/ 0 h 102"/>
                  <a:gd name="T10" fmla="*/ 4 w 162"/>
                  <a:gd name="T11" fmla="*/ 0 h 102"/>
                  <a:gd name="T12" fmla="*/ 0 w 162"/>
                  <a:gd name="T13" fmla="*/ 4 h 102"/>
                  <a:gd name="T14" fmla="*/ 0 w 162"/>
                  <a:gd name="T15" fmla="*/ 98 h 102"/>
                  <a:gd name="T16" fmla="*/ 4 w 162"/>
                  <a:gd name="T17" fmla="*/ 102 h 102"/>
                  <a:gd name="T18" fmla="*/ 81 w 162"/>
                  <a:gd name="T19" fmla="*/ 3 h 102"/>
                  <a:gd name="T20" fmla="*/ 84 w 162"/>
                  <a:gd name="T21" fmla="*/ 5 h 102"/>
                  <a:gd name="T22" fmla="*/ 81 w 162"/>
                  <a:gd name="T23" fmla="*/ 8 h 102"/>
                  <a:gd name="T24" fmla="*/ 78 w 162"/>
                  <a:gd name="T25" fmla="*/ 5 h 102"/>
                  <a:gd name="T26" fmla="*/ 81 w 162"/>
                  <a:gd name="T27" fmla="*/ 3 h 102"/>
                  <a:gd name="T28" fmla="*/ 10 w 162"/>
                  <a:gd name="T29" fmla="*/ 10 h 102"/>
                  <a:gd name="T30" fmla="*/ 152 w 162"/>
                  <a:gd name="T31" fmla="*/ 10 h 102"/>
                  <a:gd name="T32" fmla="*/ 152 w 162"/>
                  <a:gd name="T33" fmla="*/ 92 h 102"/>
                  <a:gd name="T34" fmla="*/ 10 w 162"/>
                  <a:gd name="T35" fmla="*/ 92 h 102"/>
                  <a:gd name="T36" fmla="*/ 10 w 162"/>
                  <a:gd name="T37"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102">
                    <a:moveTo>
                      <a:pt x="4" y="102"/>
                    </a:moveTo>
                    <a:cubicBezTo>
                      <a:pt x="158" y="102"/>
                      <a:pt x="158" y="102"/>
                      <a:pt x="158" y="102"/>
                    </a:cubicBezTo>
                    <a:cubicBezTo>
                      <a:pt x="160" y="102"/>
                      <a:pt x="162" y="100"/>
                      <a:pt x="162" y="98"/>
                    </a:cubicBezTo>
                    <a:cubicBezTo>
                      <a:pt x="162" y="4"/>
                      <a:pt x="162" y="4"/>
                      <a:pt x="162" y="4"/>
                    </a:cubicBezTo>
                    <a:cubicBezTo>
                      <a:pt x="162" y="2"/>
                      <a:pt x="160" y="0"/>
                      <a:pt x="158" y="0"/>
                    </a:cubicBezTo>
                    <a:cubicBezTo>
                      <a:pt x="4" y="0"/>
                      <a:pt x="4" y="0"/>
                      <a:pt x="4" y="0"/>
                    </a:cubicBezTo>
                    <a:cubicBezTo>
                      <a:pt x="2" y="0"/>
                      <a:pt x="0" y="2"/>
                      <a:pt x="0" y="4"/>
                    </a:cubicBezTo>
                    <a:cubicBezTo>
                      <a:pt x="0" y="98"/>
                      <a:pt x="0" y="98"/>
                      <a:pt x="0" y="98"/>
                    </a:cubicBezTo>
                    <a:cubicBezTo>
                      <a:pt x="0" y="100"/>
                      <a:pt x="2" y="102"/>
                      <a:pt x="4" y="102"/>
                    </a:cubicBezTo>
                    <a:close/>
                    <a:moveTo>
                      <a:pt x="81" y="3"/>
                    </a:moveTo>
                    <a:cubicBezTo>
                      <a:pt x="82" y="3"/>
                      <a:pt x="84" y="4"/>
                      <a:pt x="84" y="5"/>
                    </a:cubicBezTo>
                    <a:cubicBezTo>
                      <a:pt x="84" y="7"/>
                      <a:pt x="82" y="8"/>
                      <a:pt x="81" y="8"/>
                    </a:cubicBezTo>
                    <a:cubicBezTo>
                      <a:pt x="80" y="8"/>
                      <a:pt x="78" y="7"/>
                      <a:pt x="78" y="5"/>
                    </a:cubicBezTo>
                    <a:cubicBezTo>
                      <a:pt x="78" y="4"/>
                      <a:pt x="80" y="3"/>
                      <a:pt x="81" y="3"/>
                    </a:cubicBezTo>
                    <a:close/>
                    <a:moveTo>
                      <a:pt x="10" y="10"/>
                    </a:moveTo>
                    <a:cubicBezTo>
                      <a:pt x="152" y="10"/>
                      <a:pt x="152" y="10"/>
                      <a:pt x="152" y="10"/>
                    </a:cubicBezTo>
                    <a:cubicBezTo>
                      <a:pt x="152" y="92"/>
                      <a:pt x="152" y="92"/>
                      <a:pt x="152" y="92"/>
                    </a:cubicBezTo>
                    <a:cubicBezTo>
                      <a:pt x="10" y="92"/>
                      <a:pt x="10" y="92"/>
                      <a:pt x="10" y="92"/>
                    </a:cubicBezTo>
                    <a:lnTo>
                      <a:pt x="10" y="10"/>
                    </a:lnTo>
                    <a:close/>
                  </a:path>
                </a:pathLst>
              </a:custGeom>
              <a:grpFill/>
              <a:ln>
                <a:noFill/>
              </a:ln>
            </p:spPr>
            <p:txBody>
              <a:bodyPr vert="horz" wrap="square" lIns="91440" tIns="45720" rIns="91440" bIns="45720" numCol="1" anchor="t" anchorCtr="0" compatLnSpc="1"/>
              <a:lstStyle/>
              <a:p>
                <a:endParaRPr lang="en-US"/>
              </a:p>
            </p:txBody>
          </p:sp>
          <p:sp>
            <p:nvSpPr>
              <p:cNvPr id="66" name="Freeform 138"/>
              <p:cNvSpPr/>
              <p:nvPr/>
            </p:nvSpPr>
            <p:spPr bwMode="auto">
              <a:xfrm>
                <a:off x="7668" y="5600"/>
                <a:ext cx="831" cy="52"/>
              </a:xfrm>
              <a:custGeom>
                <a:avLst/>
                <a:gdLst>
                  <a:gd name="T0" fmla="*/ 192 w 192"/>
                  <a:gd name="T1" fmla="*/ 0 h 12"/>
                  <a:gd name="T2" fmla="*/ 126 w 192"/>
                  <a:gd name="T3" fmla="*/ 0 h 12"/>
                  <a:gd name="T4" fmla="*/ 123 w 192"/>
                  <a:gd name="T5" fmla="*/ 2 h 12"/>
                  <a:gd name="T6" fmla="*/ 69 w 192"/>
                  <a:gd name="T7" fmla="*/ 2 h 12"/>
                  <a:gd name="T8" fmla="*/ 66 w 192"/>
                  <a:gd name="T9" fmla="*/ 0 h 12"/>
                  <a:gd name="T10" fmla="*/ 0 w 192"/>
                  <a:gd name="T11" fmla="*/ 0 h 12"/>
                  <a:gd name="T12" fmla="*/ 0 w 192"/>
                  <a:gd name="T13" fmla="*/ 1 h 12"/>
                  <a:gd name="T14" fmla="*/ 0 w 192"/>
                  <a:gd name="T15" fmla="*/ 3 h 12"/>
                  <a:gd name="T16" fmla="*/ 9 w 192"/>
                  <a:gd name="T17" fmla="*/ 12 h 12"/>
                  <a:gd name="T18" fmla="*/ 183 w 192"/>
                  <a:gd name="T19" fmla="*/ 12 h 12"/>
                  <a:gd name="T20" fmla="*/ 192 w 192"/>
                  <a:gd name="T21" fmla="*/ 3 h 12"/>
                  <a:gd name="T22" fmla="*/ 192 w 192"/>
                  <a:gd name="T23" fmla="*/ 1 h 12"/>
                  <a:gd name="T24" fmla="*/ 192 w 19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2">
                    <a:moveTo>
                      <a:pt x="192" y="0"/>
                    </a:moveTo>
                    <a:cubicBezTo>
                      <a:pt x="126" y="0"/>
                      <a:pt x="126" y="0"/>
                      <a:pt x="126" y="0"/>
                    </a:cubicBezTo>
                    <a:cubicBezTo>
                      <a:pt x="125" y="1"/>
                      <a:pt x="124" y="2"/>
                      <a:pt x="123" y="2"/>
                    </a:cubicBezTo>
                    <a:cubicBezTo>
                      <a:pt x="69" y="2"/>
                      <a:pt x="69" y="2"/>
                      <a:pt x="69" y="2"/>
                    </a:cubicBezTo>
                    <a:cubicBezTo>
                      <a:pt x="68" y="2"/>
                      <a:pt x="67" y="1"/>
                      <a:pt x="66" y="0"/>
                    </a:cubicBezTo>
                    <a:cubicBezTo>
                      <a:pt x="0" y="0"/>
                      <a:pt x="0" y="0"/>
                      <a:pt x="0" y="0"/>
                    </a:cubicBezTo>
                    <a:cubicBezTo>
                      <a:pt x="0" y="0"/>
                      <a:pt x="0" y="0"/>
                      <a:pt x="0" y="1"/>
                    </a:cubicBezTo>
                    <a:cubicBezTo>
                      <a:pt x="0" y="3"/>
                      <a:pt x="0" y="3"/>
                      <a:pt x="0" y="3"/>
                    </a:cubicBezTo>
                    <a:cubicBezTo>
                      <a:pt x="0" y="8"/>
                      <a:pt x="4" y="12"/>
                      <a:pt x="9" y="12"/>
                    </a:cubicBezTo>
                    <a:cubicBezTo>
                      <a:pt x="183" y="12"/>
                      <a:pt x="183" y="12"/>
                      <a:pt x="183" y="12"/>
                    </a:cubicBezTo>
                    <a:cubicBezTo>
                      <a:pt x="188" y="12"/>
                      <a:pt x="192" y="8"/>
                      <a:pt x="192" y="3"/>
                    </a:cubicBezTo>
                    <a:cubicBezTo>
                      <a:pt x="192" y="1"/>
                      <a:pt x="192" y="1"/>
                      <a:pt x="192" y="1"/>
                    </a:cubicBezTo>
                    <a:cubicBezTo>
                      <a:pt x="192" y="0"/>
                      <a:pt x="192" y="0"/>
                      <a:pt x="192" y="0"/>
                    </a:cubicBezTo>
                    <a:close/>
                  </a:path>
                </a:pathLst>
              </a:custGeom>
              <a:grpFill/>
              <a:ln>
                <a:noFill/>
              </a:ln>
            </p:spPr>
            <p:txBody>
              <a:bodyPr vert="horz" wrap="square" lIns="91440" tIns="45720" rIns="91440" bIns="45720" numCol="1" anchor="t" anchorCtr="0" compatLnSpc="1"/>
              <a:lstStyle/>
              <a:p>
                <a:endParaRPr lang="en-US"/>
              </a:p>
            </p:txBody>
          </p:sp>
          <p:sp>
            <p:nvSpPr>
              <p:cNvPr id="67" name="Freeform 139"/>
              <p:cNvSpPr/>
              <p:nvPr/>
            </p:nvSpPr>
            <p:spPr bwMode="auto">
              <a:xfrm>
                <a:off x="8227" y="5280"/>
                <a:ext cx="54" cy="57"/>
              </a:xfrm>
              <a:custGeom>
                <a:avLst/>
                <a:gdLst>
                  <a:gd name="T0" fmla="*/ 9 w 13"/>
                  <a:gd name="T1" fmla="*/ 2 h 13"/>
                  <a:gd name="T2" fmla="*/ 1 w 13"/>
                  <a:gd name="T3" fmla="*/ 4 h 13"/>
                  <a:gd name="T4" fmla="*/ 4 w 13"/>
                  <a:gd name="T5" fmla="*/ 12 h 13"/>
                  <a:gd name="T6" fmla="*/ 12 w 13"/>
                  <a:gd name="T7" fmla="*/ 9 h 13"/>
                  <a:gd name="T8" fmla="*/ 9 w 13"/>
                  <a:gd name="T9" fmla="*/ 2 h 13"/>
                </a:gdLst>
                <a:ahLst/>
                <a:cxnLst>
                  <a:cxn ang="0">
                    <a:pos x="T0" y="T1"/>
                  </a:cxn>
                  <a:cxn ang="0">
                    <a:pos x="T2" y="T3"/>
                  </a:cxn>
                  <a:cxn ang="0">
                    <a:pos x="T4" y="T5"/>
                  </a:cxn>
                  <a:cxn ang="0">
                    <a:pos x="T6" y="T7"/>
                  </a:cxn>
                  <a:cxn ang="0">
                    <a:pos x="T8" y="T9"/>
                  </a:cxn>
                </a:cxnLst>
                <a:rect l="0" t="0" r="r" b="b"/>
                <a:pathLst>
                  <a:path w="13" h="13">
                    <a:moveTo>
                      <a:pt x="9" y="2"/>
                    </a:moveTo>
                    <a:cubicBezTo>
                      <a:pt x="6" y="0"/>
                      <a:pt x="3" y="2"/>
                      <a:pt x="1" y="4"/>
                    </a:cubicBezTo>
                    <a:cubicBezTo>
                      <a:pt x="0" y="7"/>
                      <a:pt x="1" y="11"/>
                      <a:pt x="4" y="12"/>
                    </a:cubicBezTo>
                    <a:cubicBezTo>
                      <a:pt x="7" y="13"/>
                      <a:pt x="11" y="12"/>
                      <a:pt x="12" y="9"/>
                    </a:cubicBezTo>
                    <a:cubicBezTo>
                      <a:pt x="13" y="6"/>
                      <a:pt x="12" y="3"/>
                      <a:pt x="9" y="2"/>
                    </a:cubicBezTo>
                    <a:close/>
                  </a:path>
                </a:pathLst>
              </a:custGeom>
              <a:grpFill/>
              <a:ln>
                <a:noFill/>
              </a:ln>
            </p:spPr>
            <p:txBody>
              <a:bodyPr vert="horz" wrap="square" lIns="91440" tIns="45720" rIns="91440" bIns="45720" numCol="1" anchor="t" anchorCtr="0" compatLnSpc="1"/>
              <a:lstStyle/>
              <a:p>
                <a:endParaRPr lang="en-US"/>
              </a:p>
            </p:txBody>
          </p:sp>
          <p:sp>
            <p:nvSpPr>
              <p:cNvPr id="68" name="Freeform 140"/>
              <p:cNvSpPr>
                <a:spLocks noEditPoints="1"/>
              </p:cNvSpPr>
              <p:nvPr/>
            </p:nvSpPr>
            <p:spPr bwMode="auto">
              <a:xfrm>
                <a:off x="7803" y="5209"/>
                <a:ext cx="561" cy="302"/>
              </a:xfrm>
              <a:custGeom>
                <a:avLst/>
                <a:gdLst>
                  <a:gd name="T0" fmla="*/ 0 w 130"/>
                  <a:gd name="T1" fmla="*/ 70 h 70"/>
                  <a:gd name="T2" fmla="*/ 16 w 130"/>
                  <a:gd name="T3" fmla="*/ 66 h 70"/>
                  <a:gd name="T4" fmla="*/ 21 w 130"/>
                  <a:gd name="T5" fmla="*/ 60 h 70"/>
                  <a:gd name="T6" fmla="*/ 13 w 130"/>
                  <a:gd name="T7" fmla="*/ 53 h 70"/>
                  <a:gd name="T8" fmla="*/ 14 w 130"/>
                  <a:gd name="T9" fmla="*/ 45 h 70"/>
                  <a:gd name="T10" fmla="*/ 22 w 130"/>
                  <a:gd name="T11" fmla="*/ 43 h 70"/>
                  <a:gd name="T12" fmla="*/ 19 w 130"/>
                  <a:gd name="T13" fmla="*/ 33 h 70"/>
                  <a:gd name="T14" fmla="*/ 23 w 130"/>
                  <a:gd name="T15" fmla="*/ 27 h 70"/>
                  <a:gd name="T16" fmla="*/ 31 w 130"/>
                  <a:gd name="T17" fmla="*/ 28 h 70"/>
                  <a:gd name="T18" fmla="*/ 33 w 130"/>
                  <a:gd name="T19" fmla="*/ 19 h 70"/>
                  <a:gd name="T20" fmla="*/ 40 w 130"/>
                  <a:gd name="T21" fmla="*/ 15 h 70"/>
                  <a:gd name="T22" fmla="*/ 46 w 130"/>
                  <a:gd name="T23" fmla="*/ 21 h 70"/>
                  <a:gd name="T24" fmla="*/ 53 w 130"/>
                  <a:gd name="T25" fmla="*/ 13 h 70"/>
                  <a:gd name="T26" fmla="*/ 60 w 130"/>
                  <a:gd name="T27" fmla="*/ 14 h 70"/>
                  <a:gd name="T28" fmla="*/ 63 w 130"/>
                  <a:gd name="T29" fmla="*/ 22 h 70"/>
                  <a:gd name="T30" fmla="*/ 73 w 130"/>
                  <a:gd name="T31" fmla="*/ 18 h 70"/>
                  <a:gd name="T32" fmla="*/ 79 w 130"/>
                  <a:gd name="T33" fmla="*/ 23 h 70"/>
                  <a:gd name="T34" fmla="*/ 77 w 130"/>
                  <a:gd name="T35" fmla="*/ 31 h 70"/>
                  <a:gd name="T36" fmla="*/ 87 w 130"/>
                  <a:gd name="T37" fmla="*/ 33 h 70"/>
                  <a:gd name="T38" fmla="*/ 91 w 130"/>
                  <a:gd name="T39" fmla="*/ 40 h 70"/>
                  <a:gd name="T40" fmla="*/ 85 w 130"/>
                  <a:gd name="T41" fmla="*/ 46 h 70"/>
                  <a:gd name="T42" fmla="*/ 93 w 130"/>
                  <a:gd name="T43" fmla="*/ 53 h 70"/>
                  <a:gd name="T44" fmla="*/ 92 w 130"/>
                  <a:gd name="T45" fmla="*/ 60 h 70"/>
                  <a:gd name="T46" fmla="*/ 84 w 130"/>
                  <a:gd name="T47" fmla="*/ 63 h 70"/>
                  <a:gd name="T48" fmla="*/ 85 w 130"/>
                  <a:gd name="T49" fmla="*/ 70 h 70"/>
                  <a:gd name="T50" fmla="*/ 130 w 130"/>
                  <a:gd name="T51" fmla="*/ 0 h 70"/>
                  <a:gd name="T52" fmla="*/ 120 w 130"/>
                  <a:gd name="T53" fmla="*/ 26 h 70"/>
                  <a:gd name="T54" fmla="*/ 116 w 130"/>
                  <a:gd name="T55" fmla="*/ 29 h 70"/>
                  <a:gd name="T56" fmla="*/ 115 w 130"/>
                  <a:gd name="T57" fmla="*/ 31 h 70"/>
                  <a:gd name="T58" fmla="*/ 117 w 130"/>
                  <a:gd name="T59" fmla="*/ 36 h 70"/>
                  <a:gd name="T60" fmla="*/ 111 w 130"/>
                  <a:gd name="T61" fmla="*/ 38 h 70"/>
                  <a:gd name="T62" fmla="*/ 104 w 130"/>
                  <a:gd name="T63" fmla="*/ 36 h 70"/>
                  <a:gd name="T64" fmla="*/ 102 w 130"/>
                  <a:gd name="T65" fmla="*/ 40 h 70"/>
                  <a:gd name="T66" fmla="*/ 96 w 130"/>
                  <a:gd name="T67" fmla="*/ 38 h 70"/>
                  <a:gd name="T68" fmla="*/ 97 w 130"/>
                  <a:gd name="T69" fmla="*/ 33 h 70"/>
                  <a:gd name="T70" fmla="*/ 94 w 130"/>
                  <a:gd name="T71" fmla="*/ 29 h 70"/>
                  <a:gd name="T72" fmla="*/ 88 w 130"/>
                  <a:gd name="T73" fmla="*/ 29 h 70"/>
                  <a:gd name="T74" fmla="*/ 89 w 130"/>
                  <a:gd name="T75" fmla="*/ 22 h 70"/>
                  <a:gd name="T76" fmla="*/ 94 w 130"/>
                  <a:gd name="T77" fmla="*/ 19 h 70"/>
                  <a:gd name="T78" fmla="*/ 94 w 130"/>
                  <a:gd name="T79" fmla="*/ 17 h 70"/>
                  <a:gd name="T80" fmla="*/ 92 w 130"/>
                  <a:gd name="T81" fmla="*/ 12 h 70"/>
                  <a:gd name="T82" fmla="*/ 98 w 130"/>
                  <a:gd name="T83" fmla="*/ 9 h 70"/>
                  <a:gd name="T84" fmla="*/ 105 w 130"/>
                  <a:gd name="T85" fmla="*/ 12 h 70"/>
                  <a:gd name="T86" fmla="*/ 107 w 130"/>
                  <a:gd name="T87" fmla="*/ 8 h 70"/>
                  <a:gd name="T88" fmla="*/ 114 w 130"/>
                  <a:gd name="T89" fmla="*/ 9 h 70"/>
                  <a:gd name="T90" fmla="*/ 113 w 130"/>
                  <a:gd name="T91" fmla="*/ 15 h 70"/>
                  <a:gd name="T92" fmla="*/ 116 w 130"/>
                  <a:gd name="T93" fmla="*/ 18 h 70"/>
                  <a:gd name="T94" fmla="*/ 121 w 130"/>
                  <a:gd name="T95" fmla="*/ 19 h 70"/>
                  <a:gd name="T96" fmla="*/ 120 w 130"/>
                  <a:gd name="T97"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70">
                    <a:moveTo>
                      <a:pt x="0" y="0"/>
                    </a:moveTo>
                    <a:cubicBezTo>
                      <a:pt x="0" y="70"/>
                      <a:pt x="0" y="70"/>
                      <a:pt x="0" y="70"/>
                    </a:cubicBezTo>
                    <a:cubicBezTo>
                      <a:pt x="18" y="70"/>
                      <a:pt x="18" y="70"/>
                      <a:pt x="18" y="70"/>
                    </a:cubicBezTo>
                    <a:cubicBezTo>
                      <a:pt x="16" y="66"/>
                      <a:pt x="16" y="66"/>
                      <a:pt x="16" y="66"/>
                    </a:cubicBezTo>
                    <a:cubicBezTo>
                      <a:pt x="15" y="64"/>
                      <a:pt x="15" y="64"/>
                      <a:pt x="15" y="64"/>
                    </a:cubicBezTo>
                    <a:cubicBezTo>
                      <a:pt x="21" y="60"/>
                      <a:pt x="21" y="60"/>
                      <a:pt x="21" y="60"/>
                    </a:cubicBezTo>
                    <a:cubicBezTo>
                      <a:pt x="21" y="58"/>
                      <a:pt x="20" y="56"/>
                      <a:pt x="20" y="55"/>
                    </a:cubicBezTo>
                    <a:cubicBezTo>
                      <a:pt x="13" y="53"/>
                      <a:pt x="13" y="53"/>
                      <a:pt x="13" y="53"/>
                    </a:cubicBezTo>
                    <a:cubicBezTo>
                      <a:pt x="14" y="51"/>
                      <a:pt x="14" y="51"/>
                      <a:pt x="14" y="51"/>
                    </a:cubicBezTo>
                    <a:cubicBezTo>
                      <a:pt x="14" y="45"/>
                      <a:pt x="14" y="45"/>
                      <a:pt x="14" y="45"/>
                    </a:cubicBezTo>
                    <a:cubicBezTo>
                      <a:pt x="14" y="43"/>
                      <a:pt x="14" y="43"/>
                      <a:pt x="14" y="43"/>
                    </a:cubicBezTo>
                    <a:cubicBezTo>
                      <a:pt x="22" y="43"/>
                      <a:pt x="22" y="43"/>
                      <a:pt x="22" y="43"/>
                    </a:cubicBezTo>
                    <a:cubicBezTo>
                      <a:pt x="22" y="41"/>
                      <a:pt x="23" y="39"/>
                      <a:pt x="24" y="38"/>
                    </a:cubicBezTo>
                    <a:cubicBezTo>
                      <a:pt x="19" y="33"/>
                      <a:pt x="19" y="33"/>
                      <a:pt x="19" y="33"/>
                    </a:cubicBezTo>
                    <a:cubicBezTo>
                      <a:pt x="20" y="31"/>
                      <a:pt x="20" y="31"/>
                      <a:pt x="20" y="31"/>
                    </a:cubicBezTo>
                    <a:cubicBezTo>
                      <a:pt x="23" y="27"/>
                      <a:pt x="23" y="27"/>
                      <a:pt x="23" y="27"/>
                    </a:cubicBezTo>
                    <a:cubicBezTo>
                      <a:pt x="24" y="25"/>
                      <a:pt x="24" y="25"/>
                      <a:pt x="24" y="25"/>
                    </a:cubicBezTo>
                    <a:cubicBezTo>
                      <a:pt x="31" y="28"/>
                      <a:pt x="31" y="28"/>
                      <a:pt x="31" y="28"/>
                    </a:cubicBezTo>
                    <a:cubicBezTo>
                      <a:pt x="32" y="27"/>
                      <a:pt x="34" y="26"/>
                      <a:pt x="35" y="25"/>
                    </a:cubicBezTo>
                    <a:cubicBezTo>
                      <a:pt x="33" y="19"/>
                      <a:pt x="33" y="19"/>
                      <a:pt x="33" y="19"/>
                    </a:cubicBezTo>
                    <a:cubicBezTo>
                      <a:pt x="35" y="18"/>
                      <a:pt x="35" y="18"/>
                      <a:pt x="35" y="18"/>
                    </a:cubicBezTo>
                    <a:cubicBezTo>
                      <a:pt x="40" y="15"/>
                      <a:pt x="40" y="15"/>
                      <a:pt x="40" y="15"/>
                    </a:cubicBezTo>
                    <a:cubicBezTo>
                      <a:pt x="42" y="14"/>
                      <a:pt x="42" y="14"/>
                      <a:pt x="42" y="14"/>
                    </a:cubicBezTo>
                    <a:cubicBezTo>
                      <a:pt x="46" y="21"/>
                      <a:pt x="46" y="21"/>
                      <a:pt x="46" y="21"/>
                    </a:cubicBezTo>
                    <a:cubicBezTo>
                      <a:pt x="48" y="20"/>
                      <a:pt x="50" y="20"/>
                      <a:pt x="51" y="20"/>
                    </a:cubicBezTo>
                    <a:cubicBezTo>
                      <a:pt x="53" y="13"/>
                      <a:pt x="53" y="13"/>
                      <a:pt x="53" y="13"/>
                    </a:cubicBezTo>
                    <a:cubicBezTo>
                      <a:pt x="55" y="13"/>
                      <a:pt x="55" y="13"/>
                      <a:pt x="55" y="13"/>
                    </a:cubicBezTo>
                    <a:cubicBezTo>
                      <a:pt x="60" y="14"/>
                      <a:pt x="60" y="14"/>
                      <a:pt x="60" y="14"/>
                    </a:cubicBezTo>
                    <a:cubicBezTo>
                      <a:pt x="63" y="14"/>
                      <a:pt x="63" y="14"/>
                      <a:pt x="63" y="14"/>
                    </a:cubicBezTo>
                    <a:cubicBezTo>
                      <a:pt x="63" y="22"/>
                      <a:pt x="63" y="22"/>
                      <a:pt x="63" y="22"/>
                    </a:cubicBezTo>
                    <a:cubicBezTo>
                      <a:pt x="65" y="22"/>
                      <a:pt x="66" y="23"/>
                      <a:pt x="68" y="24"/>
                    </a:cubicBezTo>
                    <a:cubicBezTo>
                      <a:pt x="73" y="18"/>
                      <a:pt x="73" y="18"/>
                      <a:pt x="73" y="18"/>
                    </a:cubicBezTo>
                    <a:cubicBezTo>
                      <a:pt x="75" y="20"/>
                      <a:pt x="75" y="20"/>
                      <a:pt x="75" y="20"/>
                    </a:cubicBezTo>
                    <a:cubicBezTo>
                      <a:pt x="79" y="23"/>
                      <a:pt x="79" y="23"/>
                      <a:pt x="79" y="23"/>
                    </a:cubicBezTo>
                    <a:cubicBezTo>
                      <a:pt x="81" y="24"/>
                      <a:pt x="81" y="24"/>
                      <a:pt x="81" y="24"/>
                    </a:cubicBezTo>
                    <a:cubicBezTo>
                      <a:pt x="77" y="31"/>
                      <a:pt x="77" y="31"/>
                      <a:pt x="77" y="31"/>
                    </a:cubicBezTo>
                    <a:cubicBezTo>
                      <a:pt x="79" y="32"/>
                      <a:pt x="80" y="34"/>
                      <a:pt x="80" y="35"/>
                    </a:cubicBezTo>
                    <a:cubicBezTo>
                      <a:pt x="87" y="33"/>
                      <a:pt x="87" y="33"/>
                      <a:pt x="87" y="33"/>
                    </a:cubicBezTo>
                    <a:cubicBezTo>
                      <a:pt x="88" y="35"/>
                      <a:pt x="88" y="35"/>
                      <a:pt x="88" y="35"/>
                    </a:cubicBezTo>
                    <a:cubicBezTo>
                      <a:pt x="91" y="40"/>
                      <a:pt x="91" y="40"/>
                      <a:pt x="91" y="40"/>
                    </a:cubicBezTo>
                    <a:cubicBezTo>
                      <a:pt x="92" y="42"/>
                      <a:pt x="92" y="42"/>
                      <a:pt x="92" y="42"/>
                    </a:cubicBezTo>
                    <a:cubicBezTo>
                      <a:pt x="85" y="46"/>
                      <a:pt x="85" y="46"/>
                      <a:pt x="85" y="46"/>
                    </a:cubicBezTo>
                    <a:cubicBezTo>
                      <a:pt x="86" y="48"/>
                      <a:pt x="86" y="49"/>
                      <a:pt x="86" y="51"/>
                    </a:cubicBezTo>
                    <a:cubicBezTo>
                      <a:pt x="93" y="53"/>
                      <a:pt x="93" y="53"/>
                      <a:pt x="93" y="53"/>
                    </a:cubicBezTo>
                    <a:cubicBezTo>
                      <a:pt x="93" y="55"/>
                      <a:pt x="93" y="55"/>
                      <a:pt x="93" y="55"/>
                    </a:cubicBezTo>
                    <a:cubicBezTo>
                      <a:pt x="92" y="60"/>
                      <a:pt x="92" y="60"/>
                      <a:pt x="92" y="60"/>
                    </a:cubicBezTo>
                    <a:cubicBezTo>
                      <a:pt x="92" y="62"/>
                      <a:pt x="92" y="62"/>
                      <a:pt x="92" y="62"/>
                    </a:cubicBezTo>
                    <a:cubicBezTo>
                      <a:pt x="84" y="63"/>
                      <a:pt x="84" y="63"/>
                      <a:pt x="84" y="63"/>
                    </a:cubicBezTo>
                    <a:cubicBezTo>
                      <a:pt x="84" y="65"/>
                      <a:pt x="83" y="66"/>
                      <a:pt x="82" y="68"/>
                    </a:cubicBezTo>
                    <a:cubicBezTo>
                      <a:pt x="85" y="70"/>
                      <a:pt x="85" y="70"/>
                      <a:pt x="85" y="70"/>
                    </a:cubicBezTo>
                    <a:cubicBezTo>
                      <a:pt x="130" y="70"/>
                      <a:pt x="130" y="70"/>
                      <a:pt x="130" y="70"/>
                    </a:cubicBezTo>
                    <a:cubicBezTo>
                      <a:pt x="130" y="0"/>
                      <a:pt x="130" y="0"/>
                      <a:pt x="130" y="0"/>
                    </a:cubicBezTo>
                    <a:lnTo>
                      <a:pt x="0" y="0"/>
                    </a:lnTo>
                    <a:close/>
                    <a:moveTo>
                      <a:pt x="120" y="26"/>
                    </a:moveTo>
                    <a:cubicBezTo>
                      <a:pt x="117" y="26"/>
                      <a:pt x="117" y="26"/>
                      <a:pt x="117" y="26"/>
                    </a:cubicBezTo>
                    <a:cubicBezTo>
                      <a:pt x="116" y="27"/>
                      <a:pt x="116" y="28"/>
                      <a:pt x="116" y="29"/>
                    </a:cubicBezTo>
                    <a:cubicBezTo>
                      <a:pt x="115" y="29"/>
                      <a:pt x="115" y="30"/>
                      <a:pt x="115" y="31"/>
                    </a:cubicBezTo>
                    <a:cubicBezTo>
                      <a:pt x="115" y="31"/>
                      <a:pt x="115" y="31"/>
                      <a:pt x="115" y="31"/>
                    </a:cubicBezTo>
                    <a:cubicBezTo>
                      <a:pt x="117" y="34"/>
                      <a:pt x="117" y="34"/>
                      <a:pt x="117" y="34"/>
                    </a:cubicBezTo>
                    <a:cubicBezTo>
                      <a:pt x="118" y="34"/>
                      <a:pt x="118" y="35"/>
                      <a:pt x="117" y="36"/>
                    </a:cubicBezTo>
                    <a:cubicBezTo>
                      <a:pt x="113" y="39"/>
                      <a:pt x="113" y="39"/>
                      <a:pt x="113" y="39"/>
                    </a:cubicBezTo>
                    <a:cubicBezTo>
                      <a:pt x="112" y="39"/>
                      <a:pt x="111" y="39"/>
                      <a:pt x="111" y="38"/>
                    </a:cubicBezTo>
                    <a:cubicBezTo>
                      <a:pt x="109" y="35"/>
                      <a:pt x="109" y="35"/>
                      <a:pt x="109" y="35"/>
                    </a:cubicBezTo>
                    <a:cubicBezTo>
                      <a:pt x="107" y="36"/>
                      <a:pt x="106" y="36"/>
                      <a:pt x="104" y="36"/>
                    </a:cubicBezTo>
                    <a:cubicBezTo>
                      <a:pt x="104" y="36"/>
                      <a:pt x="104" y="36"/>
                      <a:pt x="104" y="36"/>
                    </a:cubicBezTo>
                    <a:cubicBezTo>
                      <a:pt x="102" y="40"/>
                      <a:pt x="102" y="40"/>
                      <a:pt x="102" y="40"/>
                    </a:cubicBezTo>
                    <a:cubicBezTo>
                      <a:pt x="102" y="40"/>
                      <a:pt x="101" y="41"/>
                      <a:pt x="101" y="40"/>
                    </a:cubicBezTo>
                    <a:cubicBezTo>
                      <a:pt x="96" y="38"/>
                      <a:pt x="96" y="38"/>
                      <a:pt x="96" y="38"/>
                    </a:cubicBezTo>
                    <a:cubicBezTo>
                      <a:pt x="95" y="38"/>
                      <a:pt x="95" y="37"/>
                      <a:pt x="95" y="37"/>
                    </a:cubicBezTo>
                    <a:cubicBezTo>
                      <a:pt x="97" y="33"/>
                      <a:pt x="97" y="33"/>
                      <a:pt x="97" y="33"/>
                    </a:cubicBezTo>
                    <a:cubicBezTo>
                      <a:pt x="95" y="32"/>
                      <a:pt x="95" y="31"/>
                      <a:pt x="94" y="29"/>
                    </a:cubicBezTo>
                    <a:cubicBezTo>
                      <a:pt x="94" y="29"/>
                      <a:pt x="94" y="29"/>
                      <a:pt x="94" y="29"/>
                    </a:cubicBezTo>
                    <a:cubicBezTo>
                      <a:pt x="90" y="30"/>
                      <a:pt x="90" y="30"/>
                      <a:pt x="90" y="30"/>
                    </a:cubicBezTo>
                    <a:cubicBezTo>
                      <a:pt x="89" y="30"/>
                      <a:pt x="88" y="29"/>
                      <a:pt x="88" y="29"/>
                    </a:cubicBezTo>
                    <a:cubicBezTo>
                      <a:pt x="88" y="23"/>
                      <a:pt x="88" y="23"/>
                      <a:pt x="88" y="23"/>
                    </a:cubicBezTo>
                    <a:cubicBezTo>
                      <a:pt x="88" y="23"/>
                      <a:pt x="88" y="22"/>
                      <a:pt x="89" y="22"/>
                    </a:cubicBezTo>
                    <a:cubicBezTo>
                      <a:pt x="93" y="22"/>
                      <a:pt x="93" y="22"/>
                      <a:pt x="93" y="22"/>
                    </a:cubicBezTo>
                    <a:cubicBezTo>
                      <a:pt x="93" y="21"/>
                      <a:pt x="93" y="20"/>
                      <a:pt x="94" y="19"/>
                    </a:cubicBezTo>
                    <a:cubicBezTo>
                      <a:pt x="94" y="18"/>
                      <a:pt x="94" y="18"/>
                      <a:pt x="94" y="17"/>
                    </a:cubicBezTo>
                    <a:cubicBezTo>
                      <a:pt x="94" y="17"/>
                      <a:pt x="94" y="17"/>
                      <a:pt x="94" y="17"/>
                    </a:cubicBezTo>
                    <a:cubicBezTo>
                      <a:pt x="92" y="14"/>
                      <a:pt x="92" y="14"/>
                      <a:pt x="92" y="14"/>
                    </a:cubicBezTo>
                    <a:cubicBezTo>
                      <a:pt x="92" y="13"/>
                      <a:pt x="92" y="12"/>
                      <a:pt x="92" y="12"/>
                    </a:cubicBezTo>
                    <a:cubicBezTo>
                      <a:pt x="97" y="9"/>
                      <a:pt x="97" y="9"/>
                      <a:pt x="97" y="9"/>
                    </a:cubicBezTo>
                    <a:cubicBezTo>
                      <a:pt x="97" y="8"/>
                      <a:pt x="98" y="9"/>
                      <a:pt x="98" y="9"/>
                    </a:cubicBezTo>
                    <a:cubicBezTo>
                      <a:pt x="101" y="12"/>
                      <a:pt x="101" y="12"/>
                      <a:pt x="101" y="12"/>
                    </a:cubicBezTo>
                    <a:cubicBezTo>
                      <a:pt x="102" y="12"/>
                      <a:pt x="104" y="12"/>
                      <a:pt x="105" y="12"/>
                    </a:cubicBezTo>
                    <a:cubicBezTo>
                      <a:pt x="105" y="12"/>
                      <a:pt x="105" y="12"/>
                      <a:pt x="105" y="12"/>
                    </a:cubicBezTo>
                    <a:cubicBezTo>
                      <a:pt x="107" y="8"/>
                      <a:pt x="107" y="8"/>
                      <a:pt x="107" y="8"/>
                    </a:cubicBezTo>
                    <a:cubicBezTo>
                      <a:pt x="107" y="7"/>
                      <a:pt x="108" y="7"/>
                      <a:pt x="109" y="7"/>
                    </a:cubicBezTo>
                    <a:cubicBezTo>
                      <a:pt x="114" y="9"/>
                      <a:pt x="114" y="9"/>
                      <a:pt x="114" y="9"/>
                    </a:cubicBezTo>
                    <a:cubicBezTo>
                      <a:pt x="114" y="10"/>
                      <a:pt x="114" y="10"/>
                      <a:pt x="114" y="11"/>
                    </a:cubicBezTo>
                    <a:cubicBezTo>
                      <a:pt x="113" y="15"/>
                      <a:pt x="113" y="15"/>
                      <a:pt x="113" y="15"/>
                    </a:cubicBezTo>
                    <a:cubicBezTo>
                      <a:pt x="114" y="16"/>
                      <a:pt x="115" y="17"/>
                      <a:pt x="115" y="18"/>
                    </a:cubicBezTo>
                    <a:cubicBezTo>
                      <a:pt x="116" y="18"/>
                      <a:pt x="116" y="18"/>
                      <a:pt x="116" y="18"/>
                    </a:cubicBezTo>
                    <a:cubicBezTo>
                      <a:pt x="120" y="18"/>
                      <a:pt x="120" y="18"/>
                      <a:pt x="120" y="18"/>
                    </a:cubicBezTo>
                    <a:cubicBezTo>
                      <a:pt x="120" y="18"/>
                      <a:pt x="121" y="18"/>
                      <a:pt x="121" y="19"/>
                    </a:cubicBezTo>
                    <a:cubicBezTo>
                      <a:pt x="122" y="24"/>
                      <a:pt x="122" y="24"/>
                      <a:pt x="122" y="24"/>
                    </a:cubicBezTo>
                    <a:cubicBezTo>
                      <a:pt x="122" y="25"/>
                      <a:pt x="121" y="26"/>
                      <a:pt x="120" y="26"/>
                    </a:cubicBezTo>
                    <a:close/>
                  </a:path>
                </a:pathLst>
              </a:custGeom>
              <a:grpFill/>
              <a:ln>
                <a:noFill/>
              </a:ln>
            </p:spPr>
            <p:txBody>
              <a:bodyPr vert="horz" wrap="square" lIns="91440" tIns="45720" rIns="91440" bIns="45720" numCol="1" anchor="t" anchorCtr="0" compatLnSpc="1"/>
              <a:lstStyle/>
              <a:p>
                <a:endParaRPr lang="en-US" dirty="0"/>
              </a:p>
            </p:txBody>
          </p:sp>
          <p:sp>
            <p:nvSpPr>
              <p:cNvPr id="69" name="Freeform 141"/>
              <p:cNvSpPr>
                <a:spLocks noEditPoints="1"/>
              </p:cNvSpPr>
              <p:nvPr/>
            </p:nvSpPr>
            <p:spPr bwMode="auto">
              <a:xfrm>
                <a:off x="7921" y="5324"/>
                <a:ext cx="224" cy="187"/>
              </a:xfrm>
              <a:custGeom>
                <a:avLst/>
                <a:gdLst>
                  <a:gd name="T0" fmla="*/ 45 w 52"/>
                  <a:gd name="T1" fmla="*/ 39 h 43"/>
                  <a:gd name="T2" fmla="*/ 39 w 52"/>
                  <a:gd name="T3" fmla="*/ 7 h 43"/>
                  <a:gd name="T4" fmla="*/ 7 w 52"/>
                  <a:gd name="T5" fmla="*/ 13 h 43"/>
                  <a:gd name="T6" fmla="*/ 12 w 52"/>
                  <a:gd name="T7" fmla="*/ 43 h 43"/>
                  <a:gd name="T8" fmla="*/ 41 w 52"/>
                  <a:gd name="T9" fmla="*/ 43 h 43"/>
                  <a:gd name="T10" fmla="*/ 45 w 52"/>
                  <a:gd name="T11" fmla="*/ 39 h 43"/>
                  <a:gd name="T12" fmla="*/ 37 w 52"/>
                  <a:gd name="T13" fmla="*/ 34 h 43"/>
                  <a:gd name="T14" fmla="*/ 18 w 52"/>
                  <a:gd name="T15" fmla="*/ 37 h 43"/>
                  <a:gd name="T16" fmla="*/ 15 w 52"/>
                  <a:gd name="T17" fmla="*/ 18 h 43"/>
                  <a:gd name="T18" fmla="*/ 34 w 52"/>
                  <a:gd name="T19" fmla="*/ 14 h 43"/>
                  <a:gd name="T20" fmla="*/ 37 w 52"/>
                  <a:gd name="T21"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3">
                    <a:moveTo>
                      <a:pt x="45" y="39"/>
                    </a:moveTo>
                    <a:cubicBezTo>
                      <a:pt x="52" y="29"/>
                      <a:pt x="50" y="14"/>
                      <a:pt x="39" y="7"/>
                    </a:cubicBezTo>
                    <a:cubicBezTo>
                      <a:pt x="28" y="0"/>
                      <a:pt x="14" y="2"/>
                      <a:pt x="7" y="13"/>
                    </a:cubicBezTo>
                    <a:cubicBezTo>
                      <a:pt x="0" y="23"/>
                      <a:pt x="2" y="36"/>
                      <a:pt x="12" y="43"/>
                    </a:cubicBezTo>
                    <a:cubicBezTo>
                      <a:pt x="41" y="43"/>
                      <a:pt x="41" y="43"/>
                      <a:pt x="41" y="43"/>
                    </a:cubicBezTo>
                    <a:cubicBezTo>
                      <a:pt x="43" y="42"/>
                      <a:pt x="44" y="41"/>
                      <a:pt x="45" y="39"/>
                    </a:cubicBezTo>
                    <a:close/>
                    <a:moveTo>
                      <a:pt x="37" y="34"/>
                    </a:moveTo>
                    <a:cubicBezTo>
                      <a:pt x="33" y="40"/>
                      <a:pt x="25" y="42"/>
                      <a:pt x="18" y="37"/>
                    </a:cubicBezTo>
                    <a:cubicBezTo>
                      <a:pt x="12" y="33"/>
                      <a:pt x="10" y="24"/>
                      <a:pt x="15" y="18"/>
                    </a:cubicBezTo>
                    <a:cubicBezTo>
                      <a:pt x="19" y="12"/>
                      <a:pt x="28" y="10"/>
                      <a:pt x="34" y="14"/>
                    </a:cubicBezTo>
                    <a:cubicBezTo>
                      <a:pt x="40" y="19"/>
                      <a:pt x="42" y="27"/>
                      <a:pt x="37" y="34"/>
                    </a:cubicBezTo>
                    <a:close/>
                  </a:path>
                </a:pathLst>
              </a:custGeom>
              <a:grpFill/>
              <a:ln>
                <a:noFill/>
              </a:ln>
            </p:spPr>
            <p:txBody>
              <a:bodyPr vert="horz" wrap="square" lIns="91440" tIns="45720" rIns="91440" bIns="45720" numCol="1" anchor="t" anchorCtr="0" compatLnSpc="1"/>
              <a:lstStyle/>
              <a:p>
                <a:endParaRPr lang="en-US" dirty="0"/>
              </a:p>
            </p:txBody>
          </p:sp>
        </p:gr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3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par>
                                <p:cTn id="11" presetID="5"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checkerboard(across)">
                                      <p:cBhvr>
                                        <p:cTn id="16" dur="500"/>
                                        <p:tgtEl>
                                          <p:spTgt spid="3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checkerboard(across)">
                                      <p:cBhvr>
                                        <p:cTn id="19" dur="500"/>
                                        <p:tgtEl>
                                          <p:spTgt spid="4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checkerboard(across)">
                                      <p:cBhvr>
                                        <p:cTn id="22" dur="500"/>
                                        <p:tgtEl>
                                          <p:spTgt spid="4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heckerboard(across)">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37" grpId="0"/>
      <p:bldP spid="40" grpId="0"/>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5" name="矩形 4"/>
          <p:cNvSpPr/>
          <p:nvPr/>
        </p:nvSpPr>
        <p:spPr>
          <a:xfrm>
            <a:off x="803751" y="1333133"/>
            <a:ext cx="10584491" cy="3914413"/>
          </a:xfrm>
          <a:prstGeom prst="rect">
            <a:avLst/>
          </a:prstGeom>
          <a:solidFill>
            <a:schemeClr val="bg1"/>
          </a:solidFill>
          <a:ln w="19050">
            <a:noFill/>
            <a:headEnd type="oval"/>
            <a:tailEnd type="oval"/>
          </a:ln>
          <a:effectLst>
            <a:outerShdw blurRad="1905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9" name="矩形 18"/>
          <p:cNvSpPr/>
          <p:nvPr/>
        </p:nvSpPr>
        <p:spPr>
          <a:xfrm>
            <a:off x="0" y="0"/>
            <a:ext cx="803751" cy="1333133"/>
          </a:xfrm>
          <a:prstGeom prst="rect">
            <a:avLst/>
          </a:prstGeom>
          <a:solidFill>
            <a:srgbClr val="A8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388242" y="5247547"/>
            <a:ext cx="803751" cy="1610454"/>
          </a:xfrm>
          <a:prstGeom prst="rect">
            <a:avLst/>
          </a:prstGeom>
          <a:solidFill>
            <a:srgbClr val="A8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3" name="图片 62"/>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8644" t="24372" b="2298"/>
          <a:stretch>
            <a:fillRect/>
          </a:stretch>
        </p:blipFill>
        <p:spPr>
          <a:xfrm>
            <a:off x="9884030" y="1333132"/>
            <a:ext cx="627504" cy="894797"/>
          </a:xfrm>
          <a:prstGeom prst="rect">
            <a:avLst/>
          </a:prstGeom>
        </p:spPr>
      </p:pic>
      <p:sp>
        <p:nvSpPr>
          <p:cNvPr id="64" name="矩形 63"/>
          <p:cNvSpPr/>
          <p:nvPr/>
        </p:nvSpPr>
        <p:spPr>
          <a:xfrm>
            <a:off x="9859228" y="2735741"/>
            <a:ext cx="677108" cy="877804"/>
          </a:xfrm>
          <a:prstGeom prst="rect">
            <a:avLst/>
          </a:prstGeom>
        </p:spPr>
        <p:txBody>
          <a:bodyPr vert="eaVert" wrap="none">
            <a:spAutoFit/>
          </a:bodyPr>
          <a:lstStyle/>
          <a:p>
            <a:pPr algn="ctr"/>
            <a:r>
              <a:rPr lang="zh-CN" altLang="en-US" sz="3200" b="1" dirty="0">
                <a:latin typeface="字魂36号-正文宋楷" panose="02000000000000000000" pitchFamily="2" charset="-122"/>
                <a:ea typeface="字魂36号-正文宋楷" panose="02000000000000000000" pitchFamily="2" charset="-122"/>
              </a:rPr>
              <a:t>目录</a:t>
            </a:r>
            <a:endParaRPr lang="zh-CN" altLang="en-US" sz="3200" b="1" dirty="0">
              <a:latin typeface="字魂36号-正文宋楷" panose="02000000000000000000" pitchFamily="2" charset="-122"/>
              <a:ea typeface="字魂36号-正文宋楷" panose="02000000000000000000" pitchFamily="2" charset="-122"/>
            </a:endParaRPr>
          </a:p>
        </p:txBody>
      </p:sp>
      <p:grpSp>
        <p:nvGrpSpPr>
          <p:cNvPr id="28" name="组合 27"/>
          <p:cNvGrpSpPr/>
          <p:nvPr/>
        </p:nvGrpSpPr>
        <p:grpSpPr>
          <a:xfrm>
            <a:off x="3845869" y="1610454"/>
            <a:ext cx="1339164" cy="3596248"/>
            <a:chOff x="1751278" y="1724628"/>
            <a:chExt cx="1339164" cy="3596248"/>
          </a:xfrm>
        </p:grpSpPr>
        <p:sp>
          <p:nvSpPr>
            <p:cNvPr id="32" name="文本框 31"/>
            <p:cNvSpPr txBox="1"/>
            <p:nvPr/>
          </p:nvSpPr>
          <p:spPr>
            <a:xfrm flipH="1">
              <a:off x="2473059" y="1967555"/>
              <a:ext cx="553998" cy="3353321"/>
            </a:xfrm>
            <a:prstGeom prst="rect">
              <a:avLst/>
            </a:prstGeom>
            <a:noFill/>
          </p:spPr>
          <p:txBody>
            <a:bodyPr vert="eaVert" wrap="square" rtlCol="0">
              <a:spAutoFit/>
            </a:bodyPr>
            <a:lstStyle/>
            <a:p>
              <a:r>
                <a:rPr lang="zh-CN" altLang="en-US" sz="2400" dirty="0">
                  <a:solidFill>
                    <a:schemeClr val="tx1">
                      <a:lumMod val="95000"/>
                      <a:lumOff val="5000"/>
                    </a:schemeClr>
                  </a:solidFill>
                  <a:latin typeface="字魂36号-正文宋楷" panose="02000000000000000000" pitchFamily="2" charset="-122"/>
                  <a:ea typeface="字魂36号-正文宋楷" panose="02000000000000000000" pitchFamily="2" charset="-122"/>
                </a:rPr>
                <a:t>注意事项</a:t>
              </a:r>
              <a:endParaRPr lang="zh-CN" altLang="en-US" sz="24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30" name="矩形 29"/>
            <p:cNvSpPr/>
            <p:nvPr/>
          </p:nvSpPr>
          <p:spPr>
            <a:xfrm>
              <a:off x="1751278" y="1724628"/>
              <a:ext cx="1339164" cy="34261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5718303" y="1610454"/>
            <a:ext cx="1339164" cy="3596248"/>
            <a:chOff x="1751278" y="1724628"/>
            <a:chExt cx="1339164" cy="3596248"/>
          </a:xfrm>
        </p:grpSpPr>
        <p:sp>
          <p:nvSpPr>
            <p:cNvPr id="37" name="文本框 36"/>
            <p:cNvSpPr txBox="1"/>
            <p:nvPr/>
          </p:nvSpPr>
          <p:spPr>
            <a:xfrm flipH="1">
              <a:off x="2473059" y="1967555"/>
              <a:ext cx="553998" cy="3353321"/>
            </a:xfrm>
            <a:prstGeom prst="rect">
              <a:avLst/>
            </a:prstGeom>
            <a:noFill/>
          </p:spPr>
          <p:txBody>
            <a:bodyPr vert="eaVert" wrap="square" rtlCol="0">
              <a:spAutoFit/>
            </a:bodyPr>
            <a:lstStyle/>
            <a:p>
              <a:r>
                <a:rPr lang="zh-CN" altLang="en-US" sz="2400" dirty="0">
                  <a:solidFill>
                    <a:schemeClr val="tx1">
                      <a:lumMod val="95000"/>
                      <a:lumOff val="5000"/>
                    </a:schemeClr>
                  </a:solidFill>
                  <a:latin typeface="字魂36号-正文宋楷" panose="02000000000000000000" pitchFamily="2" charset="-122"/>
                  <a:ea typeface="字魂36号-正文宋楷" panose="02000000000000000000" pitchFamily="2" charset="-122"/>
                </a:rPr>
                <a:t>干预方法</a:t>
              </a:r>
              <a:endParaRPr lang="zh-CN" altLang="en-US" sz="24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35" name="矩形 34"/>
            <p:cNvSpPr/>
            <p:nvPr/>
          </p:nvSpPr>
          <p:spPr>
            <a:xfrm>
              <a:off x="1751278" y="1724628"/>
              <a:ext cx="1339164" cy="34261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7590738" y="1610454"/>
            <a:ext cx="1339164" cy="3596248"/>
            <a:chOff x="1751278" y="1724628"/>
            <a:chExt cx="1339164" cy="3596248"/>
          </a:xfrm>
        </p:grpSpPr>
        <p:sp>
          <p:nvSpPr>
            <p:cNvPr id="66" name="文本框 65"/>
            <p:cNvSpPr txBox="1"/>
            <p:nvPr/>
          </p:nvSpPr>
          <p:spPr>
            <a:xfrm flipH="1">
              <a:off x="2473059" y="1967555"/>
              <a:ext cx="553998" cy="3353321"/>
            </a:xfrm>
            <a:prstGeom prst="rect">
              <a:avLst/>
            </a:prstGeom>
            <a:noFill/>
          </p:spPr>
          <p:txBody>
            <a:bodyPr vert="eaVert" wrap="square" rtlCol="0">
              <a:spAutoFit/>
            </a:bodyPr>
            <a:lstStyle/>
            <a:p>
              <a:r>
                <a:rPr lang="zh-CN" altLang="en-US" sz="2400" dirty="0">
                  <a:solidFill>
                    <a:schemeClr val="tx1">
                      <a:lumMod val="95000"/>
                      <a:lumOff val="5000"/>
                    </a:schemeClr>
                  </a:solidFill>
                  <a:latin typeface="字魂36号-正文宋楷" panose="02000000000000000000" pitchFamily="2" charset="-122"/>
                  <a:ea typeface="字魂36号-正文宋楷" panose="02000000000000000000" pitchFamily="2" charset="-122"/>
                </a:rPr>
                <a:t>概述</a:t>
              </a:r>
              <a:endParaRPr lang="zh-CN" altLang="en-US" sz="24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47" name="矩形 46"/>
            <p:cNvSpPr/>
            <p:nvPr/>
          </p:nvSpPr>
          <p:spPr>
            <a:xfrm>
              <a:off x="1751278" y="1724628"/>
              <a:ext cx="1339164" cy="34261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3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ppt_x"/>
                                          </p:val>
                                        </p:tav>
                                        <p:tav tm="100000">
                                          <p:val>
                                            <p:strVal val="#ppt_x"/>
                                          </p:val>
                                        </p:tav>
                                      </p:tavLst>
                                    </p:anim>
                                    <p:anim calcmode="lin" valueType="num">
                                      <p:cBhvr additive="base">
                                        <p:cTn id="25" dur="500" fill="hold"/>
                                        <p:tgtEl>
                                          <p:spTgt spid="6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ppt_x"/>
                                          </p:val>
                                        </p:tav>
                                        <p:tav tm="100000">
                                          <p:val>
                                            <p:strVal val="#ppt_x"/>
                                          </p:val>
                                        </p:tav>
                                      </p:tavLst>
                                    </p:anim>
                                    <p:anim calcmode="lin" valueType="num">
                                      <p:cBhvr additive="base">
                                        <p:cTn id="2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p:cTn id="34" dur="1000" fill="hold"/>
                                        <p:tgtEl>
                                          <p:spTgt spid="45"/>
                                        </p:tgtEl>
                                        <p:attrNameLst>
                                          <p:attrName>ppt_w</p:attrName>
                                        </p:attrNameLst>
                                      </p:cBhvr>
                                      <p:tavLst>
                                        <p:tav tm="0">
                                          <p:val>
                                            <p:fltVal val="0"/>
                                          </p:val>
                                        </p:tav>
                                        <p:tav tm="100000">
                                          <p:val>
                                            <p:strVal val="#ppt_w"/>
                                          </p:val>
                                        </p:tav>
                                      </p:tavLst>
                                    </p:anim>
                                    <p:anim calcmode="lin" valueType="num">
                                      <p:cBhvr>
                                        <p:cTn id="35" dur="1000" fill="hold"/>
                                        <p:tgtEl>
                                          <p:spTgt spid="45"/>
                                        </p:tgtEl>
                                        <p:attrNameLst>
                                          <p:attrName>ppt_h</p:attrName>
                                        </p:attrNameLst>
                                      </p:cBhvr>
                                      <p:tavLst>
                                        <p:tav tm="0">
                                          <p:val>
                                            <p:fltVal val="0"/>
                                          </p:val>
                                        </p:tav>
                                        <p:tav tm="100000">
                                          <p:val>
                                            <p:strVal val="#ppt_h"/>
                                          </p:val>
                                        </p:tav>
                                      </p:tavLst>
                                    </p:anim>
                                    <p:anim calcmode="lin" valueType="num">
                                      <p:cBhvr>
                                        <p:cTn id="36" dur="1000" fill="hold"/>
                                        <p:tgtEl>
                                          <p:spTgt spid="45"/>
                                        </p:tgtEl>
                                        <p:attrNameLst>
                                          <p:attrName>style.rotation</p:attrName>
                                        </p:attrNameLst>
                                      </p:cBhvr>
                                      <p:tavLst>
                                        <p:tav tm="0">
                                          <p:val>
                                            <p:fltVal val="90"/>
                                          </p:val>
                                        </p:tav>
                                        <p:tav tm="100000">
                                          <p:val>
                                            <p:fltVal val="0"/>
                                          </p:val>
                                        </p:tav>
                                      </p:tavLst>
                                    </p:anim>
                                    <p:animEffect transition="in" filter="fade">
                                      <p:cBhvr>
                                        <p:cTn id="37" dur="10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circle(in)">
                                      <p:cBhvr>
                                        <p:cTn id="42" dur="20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3695"/>
          <a:stretch>
            <a:fillRect/>
          </a:stretch>
        </p:blipFill>
        <p:spPr>
          <a:xfrm>
            <a:off x="-1" y="0"/>
            <a:ext cx="10522351" cy="6858000"/>
          </a:xfrm>
          <a:prstGeom prst="rect">
            <a:avLst/>
          </a:prstGeom>
        </p:spPr>
      </p:pic>
      <p:sp>
        <p:nvSpPr>
          <p:cNvPr id="3" name="矩形 2"/>
          <p:cNvSpPr/>
          <p:nvPr/>
        </p:nvSpPr>
        <p:spPr>
          <a:xfrm>
            <a:off x="2634343" y="0"/>
            <a:ext cx="9557656" cy="6858000"/>
          </a:xfrm>
          <a:custGeom>
            <a:avLst/>
            <a:gdLst>
              <a:gd name="connsiteX0" fmla="*/ 0 w 6242613"/>
              <a:gd name="connsiteY0" fmla="*/ 0 h 6858000"/>
              <a:gd name="connsiteX1" fmla="*/ 6242613 w 6242613"/>
              <a:gd name="connsiteY1" fmla="*/ 0 h 6858000"/>
              <a:gd name="connsiteX2" fmla="*/ 6242613 w 6242613"/>
              <a:gd name="connsiteY2" fmla="*/ 6858000 h 6858000"/>
              <a:gd name="connsiteX3" fmla="*/ 0 w 6242613"/>
              <a:gd name="connsiteY3" fmla="*/ 6858000 h 6858000"/>
              <a:gd name="connsiteX4" fmla="*/ 0 w 6242613"/>
              <a:gd name="connsiteY4" fmla="*/ 0 h 6858000"/>
              <a:gd name="connsiteX0-1" fmla="*/ 1493133 w 7735746"/>
              <a:gd name="connsiteY0-2" fmla="*/ 0 h 6858000"/>
              <a:gd name="connsiteX1-3" fmla="*/ 7735746 w 7735746"/>
              <a:gd name="connsiteY1-4" fmla="*/ 0 h 6858000"/>
              <a:gd name="connsiteX2-5" fmla="*/ 7735746 w 7735746"/>
              <a:gd name="connsiteY2-6" fmla="*/ 6858000 h 6858000"/>
              <a:gd name="connsiteX3-7" fmla="*/ 1493133 w 7735746"/>
              <a:gd name="connsiteY3-8" fmla="*/ 6858000 h 6858000"/>
              <a:gd name="connsiteX4-9" fmla="*/ 0 w 7735746"/>
              <a:gd name="connsiteY4-10" fmla="*/ 3530278 h 6858000"/>
              <a:gd name="connsiteX5" fmla="*/ 1493133 w 7735746"/>
              <a:gd name="connsiteY5" fmla="*/ 0 h 6858000"/>
              <a:gd name="connsiteX0-11" fmla="*/ 1493133 w 7735746"/>
              <a:gd name="connsiteY0-12" fmla="*/ 0 h 6858000"/>
              <a:gd name="connsiteX1-13" fmla="*/ 7735746 w 7735746"/>
              <a:gd name="connsiteY1-14" fmla="*/ 0 h 6858000"/>
              <a:gd name="connsiteX2-15" fmla="*/ 7735746 w 7735746"/>
              <a:gd name="connsiteY2-16" fmla="*/ 6858000 h 6858000"/>
              <a:gd name="connsiteX3-17" fmla="*/ 1493133 w 7735746"/>
              <a:gd name="connsiteY3-18" fmla="*/ 6858000 h 6858000"/>
              <a:gd name="connsiteX4-19" fmla="*/ 0 w 7735746"/>
              <a:gd name="connsiteY4-20" fmla="*/ 3530278 h 6858000"/>
              <a:gd name="connsiteX5-21" fmla="*/ 1493133 w 7735746"/>
              <a:gd name="connsiteY5-22" fmla="*/ 0 h 6858000"/>
              <a:gd name="connsiteX0-23" fmla="*/ 1676164 w 7918777"/>
              <a:gd name="connsiteY0-24" fmla="*/ 0 h 6858000"/>
              <a:gd name="connsiteX1-25" fmla="*/ 7918777 w 7918777"/>
              <a:gd name="connsiteY1-26" fmla="*/ 0 h 6858000"/>
              <a:gd name="connsiteX2-27" fmla="*/ 7918777 w 7918777"/>
              <a:gd name="connsiteY2-28" fmla="*/ 6858000 h 6858000"/>
              <a:gd name="connsiteX3-29" fmla="*/ 1676164 w 7918777"/>
              <a:gd name="connsiteY3-30" fmla="*/ 6858000 h 6858000"/>
              <a:gd name="connsiteX4-31" fmla="*/ 183031 w 7918777"/>
              <a:gd name="connsiteY4-32" fmla="*/ 3530278 h 6858000"/>
              <a:gd name="connsiteX5-33" fmla="*/ 1676164 w 7918777"/>
              <a:gd name="connsiteY5-34" fmla="*/ 0 h 6858000"/>
              <a:gd name="connsiteX0-35" fmla="*/ 2083188 w 8325801"/>
              <a:gd name="connsiteY0-36" fmla="*/ 0 h 6858000"/>
              <a:gd name="connsiteX1-37" fmla="*/ 8325801 w 8325801"/>
              <a:gd name="connsiteY1-38" fmla="*/ 0 h 6858000"/>
              <a:gd name="connsiteX2-39" fmla="*/ 8325801 w 8325801"/>
              <a:gd name="connsiteY2-40" fmla="*/ 6858000 h 6858000"/>
              <a:gd name="connsiteX3-41" fmla="*/ 2083188 w 8325801"/>
              <a:gd name="connsiteY3-42" fmla="*/ 6858000 h 6858000"/>
              <a:gd name="connsiteX4-43" fmla="*/ 590055 w 8325801"/>
              <a:gd name="connsiteY4-44" fmla="*/ 3530278 h 6858000"/>
              <a:gd name="connsiteX5-45" fmla="*/ 2083188 w 8325801"/>
              <a:gd name="connsiteY5-46" fmla="*/ 0 h 6858000"/>
              <a:gd name="connsiteX0-47" fmla="*/ 1812106 w 8054719"/>
              <a:gd name="connsiteY0-48" fmla="*/ 0 h 6858000"/>
              <a:gd name="connsiteX1-49" fmla="*/ 8054719 w 8054719"/>
              <a:gd name="connsiteY1-50" fmla="*/ 0 h 6858000"/>
              <a:gd name="connsiteX2-51" fmla="*/ 8054719 w 8054719"/>
              <a:gd name="connsiteY2-52" fmla="*/ 6858000 h 6858000"/>
              <a:gd name="connsiteX3-53" fmla="*/ 1812106 w 8054719"/>
              <a:gd name="connsiteY3-54" fmla="*/ 6858000 h 6858000"/>
              <a:gd name="connsiteX4-55" fmla="*/ 631490 w 8054719"/>
              <a:gd name="connsiteY4-56" fmla="*/ 4085863 h 6858000"/>
              <a:gd name="connsiteX5-57" fmla="*/ 1812106 w 8054719"/>
              <a:gd name="connsiteY5-58" fmla="*/ 0 h 6858000"/>
              <a:gd name="connsiteX0-59" fmla="*/ 1292853 w 7535466"/>
              <a:gd name="connsiteY0-60" fmla="*/ 0 h 6858000"/>
              <a:gd name="connsiteX1-61" fmla="*/ 7535466 w 7535466"/>
              <a:gd name="connsiteY1-62" fmla="*/ 0 h 6858000"/>
              <a:gd name="connsiteX2-63" fmla="*/ 7535466 w 7535466"/>
              <a:gd name="connsiteY2-64" fmla="*/ 6858000 h 6858000"/>
              <a:gd name="connsiteX3-65" fmla="*/ 1292853 w 7535466"/>
              <a:gd name="connsiteY3-66" fmla="*/ 6858000 h 6858000"/>
              <a:gd name="connsiteX4-67" fmla="*/ 112237 w 7535466"/>
              <a:gd name="connsiteY4-68" fmla="*/ 4085863 h 6858000"/>
              <a:gd name="connsiteX5-69" fmla="*/ 1292853 w 7535466"/>
              <a:gd name="connsiteY5-70" fmla="*/ 0 h 6858000"/>
              <a:gd name="connsiteX0-71" fmla="*/ 1292853 w 7535466"/>
              <a:gd name="connsiteY0-72" fmla="*/ 0 h 6858000"/>
              <a:gd name="connsiteX1-73" fmla="*/ 7535466 w 7535466"/>
              <a:gd name="connsiteY1-74" fmla="*/ 0 h 6858000"/>
              <a:gd name="connsiteX2-75" fmla="*/ 7535466 w 7535466"/>
              <a:gd name="connsiteY2-76" fmla="*/ 6858000 h 6858000"/>
              <a:gd name="connsiteX3-77" fmla="*/ 1292853 w 7535466"/>
              <a:gd name="connsiteY3-78" fmla="*/ 6858000 h 6858000"/>
              <a:gd name="connsiteX4-79" fmla="*/ 112237 w 7535466"/>
              <a:gd name="connsiteY4-80" fmla="*/ 4085863 h 6858000"/>
              <a:gd name="connsiteX5-81" fmla="*/ 1292853 w 7535466"/>
              <a:gd name="connsiteY5-82" fmla="*/ 0 h 6858000"/>
              <a:gd name="connsiteX0-83" fmla="*/ 1550298 w 7792911"/>
              <a:gd name="connsiteY0-84" fmla="*/ 0 h 6858000"/>
              <a:gd name="connsiteX1-85" fmla="*/ 7792911 w 7792911"/>
              <a:gd name="connsiteY1-86" fmla="*/ 0 h 6858000"/>
              <a:gd name="connsiteX2-87" fmla="*/ 7792911 w 7792911"/>
              <a:gd name="connsiteY2-88" fmla="*/ 6858000 h 6858000"/>
              <a:gd name="connsiteX3-89" fmla="*/ 57164 w 7792911"/>
              <a:gd name="connsiteY3-90" fmla="*/ 6858000 h 6858000"/>
              <a:gd name="connsiteX4-91" fmla="*/ 369682 w 7792911"/>
              <a:gd name="connsiteY4-92" fmla="*/ 4085863 h 6858000"/>
              <a:gd name="connsiteX5-93" fmla="*/ 1550298 w 7792911"/>
              <a:gd name="connsiteY5-94" fmla="*/ 0 h 6858000"/>
              <a:gd name="connsiteX0-95" fmla="*/ 1493162 w 7735775"/>
              <a:gd name="connsiteY0-96" fmla="*/ 0 h 6858000"/>
              <a:gd name="connsiteX1-97" fmla="*/ 7735775 w 7735775"/>
              <a:gd name="connsiteY1-98" fmla="*/ 0 h 6858000"/>
              <a:gd name="connsiteX2-99" fmla="*/ 7735775 w 7735775"/>
              <a:gd name="connsiteY2-100" fmla="*/ 6858000 h 6858000"/>
              <a:gd name="connsiteX3-101" fmla="*/ 28 w 7735775"/>
              <a:gd name="connsiteY3-102" fmla="*/ 6858000 h 6858000"/>
              <a:gd name="connsiteX4-103" fmla="*/ 960728 w 7735775"/>
              <a:gd name="connsiteY4-104" fmla="*/ 4201609 h 6858000"/>
              <a:gd name="connsiteX5-105" fmla="*/ 1493162 w 7735775"/>
              <a:gd name="connsiteY5-106" fmla="*/ 0 h 6858000"/>
              <a:gd name="connsiteX0-107" fmla="*/ 1493162 w 7735775"/>
              <a:gd name="connsiteY0-108" fmla="*/ 0 h 6858000"/>
              <a:gd name="connsiteX1-109" fmla="*/ 7735775 w 7735775"/>
              <a:gd name="connsiteY1-110" fmla="*/ 0 h 6858000"/>
              <a:gd name="connsiteX2-111" fmla="*/ 7735775 w 7735775"/>
              <a:gd name="connsiteY2-112" fmla="*/ 6858000 h 6858000"/>
              <a:gd name="connsiteX3-113" fmla="*/ 28 w 7735775"/>
              <a:gd name="connsiteY3-114" fmla="*/ 6858000 h 6858000"/>
              <a:gd name="connsiteX4-115" fmla="*/ 960728 w 7735775"/>
              <a:gd name="connsiteY4-116" fmla="*/ 4201609 h 6858000"/>
              <a:gd name="connsiteX5-117" fmla="*/ 1493162 w 7735775"/>
              <a:gd name="connsiteY5-118" fmla="*/ 0 h 6858000"/>
              <a:gd name="connsiteX0-119" fmla="*/ 1523034 w 7765647"/>
              <a:gd name="connsiteY0-120" fmla="*/ 0 h 6858000"/>
              <a:gd name="connsiteX1-121" fmla="*/ 7765647 w 7765647"/>
              <a:gd name="connsiteY1-122" fmla="*/ 0 h 6858000"/>
              <a:gd name="connsiteX2-123" fmla="*/ 7765647 w 7765647"/>
              <a:gd name="connsiteY2-124" fmla="*/ 6858000 h 6858000"/>
              <a:gd name="connsiteX3-125" fmla="*/ 29900 w 7765647"/>
              <a:gd name="connsiteY3-126" fmla="*/ 6858000 h 6858000"/>
              <a:gd name="connsiteX4-127" fmla="*/ 990600 w 7765647"/>
              <a:gd name="connsiteY4-128" fmla="*/ 4201609 h 6858000"/>
              <a:gd name="connsiteX5-129" fmla="*/ 1523034 w 7765647"/>
              <a:gd name="connsiteY5-130" fmla="*/ 0 h 6858000"/>
              <a:gd name="connsiteX0-131" fmla="*/ 1523034 w 7765647"/>
              <a:gd name="connsiteY0-132" fmla="*/ 0 h 6858000"/>
              <a:gd name="connsiteX1-133" fmla="*/ 7765647 w 7765647"/>
              <a:gd name="connsiteY1-134" fmla="*/ 0 h 6858000"/>
              <a:gd name="connsiteX2-135" fmla="*/ 7765647 w 7765647"/>
              <a:gd name="connsiteY2-136" fmla="*/ 6858000 h 6858000"/>
              <a:gd name="connsiteX3-137" fmla="*/ 29900 w 7765647"/>
              <a:gd name="connsiteY3-138" fmla="*/ 6858000 h 6858000"/>
              <a:gd name="connsiteX4-139" fmla="*/ 990600 w 7765647"/>
              <a:gd name="connsiteY4-140" fmla="*/ 4201609 h 6858000"/>
              <a:gd name="connsiteX5-141" fmla="*/ 1523034 w 7765647"/>
              <a:gd name="connsiteY5-142" fmla="*/ 0 h 6858000"/>
              <a:gd name="connsiteX0-143" fmla="*/ 1523034 w 7765647"/>
              <a:gd name="connsiteY0-144" fmla="*/ 0 h 6858000"/>
              <a:gd name="connsiteX1-145" fmla="*/ 7765647 w 7765647"/>
              <a:gd name="connsiteY1-146" fmla="*/ 0 h 6858000"/>
              <a:gd name="connsiteX2-147" fmla="*/ 7765647 w 7765647"/>
              <a:gd name="connsiteY2-148" fmla="*/ 6858000 h 6858000"/>
              <a:gd name="connsiteX3-149" fmla="*/ 29900 w 7765647"/>
              <a:gd name="connsiteY3-150" fmla="*/ 6858000 h 6858000"/>
              <a:gd name="connsiteX4-151" fmla="*/ 990600 w 7765647"/>
              <a:gd name="connsiteY4-152" fmla="*/ 4201609 h 6858000"/>
              <a:gd name="connsiteX5-153" fmla="*/ 1523034 w 7765647"/>
              <a:gd name="connsiteY5-154"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65647" h="6858000">
                <a:moveTo>
                  <a:pt x="1523034" y="0"/>
                </a:moveTo>
                <a:lnTo>
                  <a:pt x="7765647" y="0"/>
                </a:lnTo>
                <a:lnTo>
                  <a:pt x="7765647" y="6858000"/>
                </a:lnTo>
                <a:lnTo>
                  <a:pt x="29900" y="6858000"/>
                </a:lnTo>
                <a:cubicBezTo>
                  <a:pt x="26042" y="5899230"/>
                  <a:pt x="-255607" y="5334000"/>
                  <a:pt x="990600" y="4201609"/>
                </a:cubicBezTo>
                <a:cubicBezTo>
                  <a:pt x="2402711" y="2457692"/>
                  <a:pt x="1025323" y="1176759"/>
                  <a:pt x="1523034" y="0"/>
                </a:cubicBezTo>
                <a:close/>
              </a:path>
            </a:pathLst>
          </a:custGeom>
          <a:solidFill>
            <a:schemeClr val="bg1"/>
          </a:solidFill>
          <a:ln w="19050">
            <a:noFill/>
            <a:headEnd type="oval"/>
            <a:tailEnd type="oval"/>
          </a:ln>
          <a:effectLst>
            <a:outerShdw blurRad="1905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 name="文本框 6"/>
          <p:cNvSpPr txBox="1"/>
          <p:nvPr/>
        </p:nvSpPr>
        <p:spPr>
          <a:xfrm flipH="1">
            <a:off x="5232517" y="2910281"/>
            <a:ext cx="5740281" cy="769441"/>
          </a:xfrm>
          <a:prstGeom prst="rect">
            <a:avLst/>
          </a:prstGeom>
          <a:noFill/>
        </p:spPr>
        <p:txBody>
          <a:bodyPr vert="horz" wrap="square" rtlCol="0">
            <a:spAutoFit/>
          </a:bodyPr>
          <a:lstStyle/>
          <a:p>
            <a:pPr algn="ctr"/>
            <a:r>
              <a:rPr lang="en-US" altLang="zh-CN" sz="4400" b="1" dirty="0">
                <a:solidFill>
                  <a:schemeClr val="tx1">
                    <a:lumMod val="95000"/>
                    <a:lumOff val="5000"/>
                  </a:schemeClr>
                </a:solidFill>
                <a:latin typeface="字魂36号-正文宋楷" panose="02000000000000000000" pitchFamily="2" charset="-122"/>
                <a:ea typeface="字魂36号-正文宋楷" panose="02000000000000000000" pitchFamily="2" charset="-122"/>
              </a:rPr>
              <a:t>01.</a:t>
            </a:r>
            <a:r>
              <a:rPr lang="zh-CN" altLang="en-US" sz="4400" b="1" dirty="0">
                <a:solidFill>
                  <a:schemeClr val="tx1">
                    <a:lumMod val="95000"/>
                    <a:lumOff val="5000"/>
                  </a:schemeClr>
                </a:solidFill>
                <a:latin typeface="字魂36号-正文宋楷" panose="02000000000000000000" pitchFamily="2" charset="-122"/>
                <a:ea typeface="字魂36号-正文宋楷" panose="02000000000000000000" pitchFamily="2" charset="-122"/>
              </a:rPr>
              <a:t>概述</a:t>
            </a:r>
            <a:endParaRPr lang="zh-CN" altLang="en-US" sz="4400" b="1"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1" name="图文框 10"/>
          <p:cNvSpPr/>
          <p:nvPr/>
        </p:nvSpPr>
        <p:spPr>
          <a:xfrm>
            <a:off x="0" y="0"/>
            <a:ext cx="12192000" cy="6858000"/>
          </a:xfrm>
          <a:prstGeom prst="frame">
            <a:avLst>
              <a:gd name="adj1" fmla="val 4905"/>
            </a:avLst>
          </a:prstGeom>
          <a:solidFill>
            <a:srgbClr val="A8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0754" t="60227" r="70561" b="20654"/>
          <a:stretch>
            <a:fillRect/>
          </a:stretch>
        </p:blipFill>
        <p:spPr>
          <a:xfrm>
            <a:off x="1822050" y="5609138"/>
            <a:ext cx="2194779" cy="1123775"/>
          </a:xfrm>
          <a:prstGeom prst="rect">
            <a:avLst/>
          </a:prstGeom>
        </p:spPr>
      </p:pic>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39847" r="37463" b="51562"/>
          <a:stretch>
            <a:fillRect/>
          </a:stretch>
        </p:blipFill>
        <p:spPr>
          <a:xfrm>
            <a:off x="9677401" y="337458"/>
            <a:ext cx="1748356" cy="26321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0840" y="387350"/>
            <a:ext cx="11450320" cy="6148705"/>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63905" y="824272"/>
            <a:ext cx="3886200" cy="645160"/>
          </a:xfrm>
          <a:prstGeom prst="rect">
            <a:avLst/>
          </a:prstGeom>
        </p:spPr>
        <p:txBody>
          <a:bodyPr wrap="square">
            <a:spAutoFit/>
          </a:bodyPr>
          <a:lstStyle/>
          <a:p>
            <a:pPr lvl="0" algn="l">
              <a:buClrTx/>
              <a:buSzTx/>
              <a:buFontTx/>
              <a:defRPr/>
            </a:pPr>
            <a:r>
              <a:rPr lang="zh-CN" altLang="en-US" sz="3600" b="1" kern="100" dirty="0">
                <a:latin typeface="字魂63号-泡泡体" panose="00000500000000000000" charset="-122"/>
                <a:ea typeface="字魂63号-泡泡体" panose="00000500000000000000" charset="-122"/>
                <a:cs typeface="Times New Roman" panose="02020603050405020304" pitchFamily="18" charset="0"/>
                <a:sym typeface="+mn-ea"/>
              </a:rPr>
              <a:t>定义</a:t>
            </a:r>
            <a:endParaRPr lang="zh-CN" altLang="en-US" sz="3600" b="1" kern="100" dirty="0">
              <a:latin typeface="字魂63号-泡泡体" panose="00000500000000000000" charset="-122"/>
              <a:ea typeface="字魂63号-泡泡体" panose="00000500000000000000" charset="-122"/>
              <a:cs typeface="Times New Roman" panose="02020603050405020304" pitchFamily="18" charset="0"/>
              <a:sym typeface="+mn-ea"/>
            </a:endParaRPr>
          </a:p>
        </p:txBody>
      </p:sp>
      <p:pic>
        <p:nvPicPr>
          <p:cNvPr id="16" name="图片 15"/>
          <p:cNvPicPr>
            <a:picLocks noChangeAspect="1"/>
          </p:cNvPicPr>
          <p:nvPr/>
        </p:nvPicPr>
        <p:blipFill>
          <a:blip r:embed="rId1"/>
          <a:srcRect l="26786" t="6022" r="14251"/>
          <a:stretch>
            <a:fillRect/>
          </a:stretch>
        </p:blipFill>
        <p:spPr>
          <a:xfrm rot="20460000">
            <a:off x="419100" y="482600"/>
            <a:ext cx="778510" cy="1151890"/>
          </a:xfrm>
          <a:prstGeom prst="rect">
            <a:avLst/>
          </a:prstGeom>
        </p:spPr>
      </p:pic>
      <p:sp>
        <p:nvSpPr>
          <p:cNvPr id="10" name="文本框 9"/>
          <p:cNvSpPr txBox="1"/>
          <p:nvPr/>
        </p:nvSpPr>
        <p:spPr>
          <a:xfrm>
            <a:off x="1866298" y="1959944"/>
            <a:ext cx="6316345" cy="3003515"/>
          </a:xfrm>
          <a:prstGeom prst="rect">
            <a:avLst/>
          </a:prstGeom>
          <a:noFill/>
        </p:spPr>
        <p:txBody>
          <a:bodyPr wrap="square" rtlCol="0">
            <a:spAutoFit/>
          </a:bodyPr>
          <a:lstStyle/>
          <a:p>
            <a:pPr>
              <a:lnSpc>
                <a:spcPct val="150000"/>
              </a:lnSpc>
            </a:pPr>
            <a:r>
              <a:rPr lang="en-US" altLang="zh-CN" sz="1600" dirty="0">
                <a:solidFill>
                  <a:schemeClr val="tx1"/>
                </a:solidFill>
                <a:latin typeface="字魂59号-创粗黑" panose="00000500000000000000" pitchFamily="2" charset="-122"/>
                <a:ea typeface="字魂59号-创粗黑" panose="00000500000000000000" pitchFamily="2" charset="-122"/>
              </a:rPr>
              <a:t>1.</a:t>
            </a:r>
            <a:r>
              <a:rPr lang="zh-CN" altLang="en-US" sz="1600" dirty="0">
                <a:latin typeface="字魂59号-创粗黑" panose="00000500000000000000" pitchFamily="2" charset="-122"/>
                <a:ea typeface="字魂59号-创粗黑" panose="00000500000000000000" pitchFamily="2" charset="-122"/>
              </a:rPr>
              <a:t>在</a:t>
            </a:r>
            <a:r>
              <a:rPr lang="zh-CN" altLang="en-US" sz="1600" dirty="0">
                <a:solidFill>
                  <a:schemeClr val="tx1"/>
                </a:solidFill>
                <a:latin typeface="字魂59号-创粗黑" panose="00000500000000000000" pitchFamily="2" charset="-122"/>
                <a:ea typeface="字魂59号-创粗黑" panose="00000500000000000000" pitchFamily="2" charset="-122"/>
              </a:rPr>
              <a:t>专业作业治疗师指导下进行；</a:t>
            </a:r>
            <a:endParaRPr lang="en-US" altLang="zh-CN" sz="1600" dirty="0">
              <a:solidFill>
                <a:schemeClr val="tx1"/>
              </a:solidFill>
              <a:latin typeface="字魂59号-创粗黑" panose="00000500000000000000" pitchFamily="2" charset="-122"/>
              <a:ea typeface="字魂59号-创粗黑" panose="00000500000000000000" pitchFamily="2" charset="-122"/>
            </a:endParaRPr>
          </a:p>
          <a:p>
            <a:pPr>
              <a:lnSpc>
                <a:spcPct val="150000"/>
              </a:lnSpc>
            </a:pPr>
            <a:r>
              <a:rPr lang="en-US" altLang="zh-CN" sz="1600" dirty="0">
                <a:latin typeface="字魂59号-创粗黑" panose="00000500000000000000" pitchFamily="2" charset="-122"/>
                <a:ea typeface="字魂59号-创粗黑" panose="00000500000000000000" pitchFamily="2" charset="-122"/>
              </a:rPr>
              <a:t>2.</a:t>
            </a:r>
            <a:r>
              <a:rPr lang="zh-CN" altLang="en-US" sz="1600" dirty="0">
                <a:latin typeface="字魂59号-创粗黑" panose="00000500000000000000" pitchFamily="2" charset="-122"/>
                <a:ea typeface="字魂59号-创粗黑" panose="00000500000000000000" pitchFamily="2" charset="-122"/>
              </a:rPr>
              <a:t>以作业活动作为治疗媒介；</a:t>
            </a:r>
            <a:endParaRPr lang="en-US" altLang="zh-CN" sz="1600" dirty="0">
              <a:latin typeface="字魂59号-创粗黑" panose="00000500000000000000" pitchFamily="2" charset="-122"/>
              <a:ea typeface="字魂59号-创粗黑" panose="00000500000000000000" pitchFamily="2" charset="-122"/>
            </a:endParaRPr>
          </a:p>
          <a:p>
            <a:pPr>
              <a:lnSpc>
                <a:spcPct val="150000"/>
              </a:lnSpc>
            </a:pPr>
            <a:r>
              <a:rPr lang="en-US" altLang="zh-CN" sz="1600" dirty="0">
                <a:latin typeface="字魂59号-创粗黑" panose="00000500000000000000" pitchFamily="2" charset="-122"/>
                <a:ea typeface="字魂59号-创粗黑" panose="00000500000000000000" pitchFamily="2" charset="-122"/>
              </a:rPr>
              <a:t>3.</a:t>
            </a:r>
            <a:r>
              <a:rPr lang="zh-CN" altLang="en-US" sz="1600" dirty="0">
                <a:latin typeface="字魂59号-创粗黑" panose="00000500000000000000" pitchFamily="2" charset="-122"/>
                <a:ea typeface="字魂59号-创粗黑" panose="00000500000000000000" pitchFamily="2" charset="-122"/>
              </a:rPr>
              <a:t>目的：日常生活作业功能，包括自我照顾、工作及休闲；</a:t>
            </a:r>
            <a:endParaRPr lang="en-US" altLang="zh-CN" sz="1600" dirty="0">
              <a:latin typeface="字魂59号-创粗黑" panose="00000500000000000000" pitchFamily="2" charset="-122"/>
              <a:ea typeface="字魂59号-创粗黑" panose="00000500000000000000" pitchFamily="2" charset="-122"/>
            </a:endParaRPr>
          </a:p>
          <a:p>
            <a:pPr>
              <a:lnSpc>
                <a:spcPct val="150000"/>
              </a:lnSpc>
            </a:pPr>
            <a:r>
              <a:rPr lang="en-US" altLang="zh-CN" sz="1600" dirty="0">
                <a:latin typeface="字魂59号-创粗黑" panose="00000500000000000000" pitchFamily="2" charset="-122"/>
                <a:ea typeface="字魂59号-创粗黑" panose="00000500000000000000" pitchFamily="2" charset="-122"/>
              </a:rPr>
              <a:t>4.</a:t>
            </a:r>
            <a:r>
              <a:rPr lang="zh-CN" altLang="en-US" sz="1600" dirty="0">
                <a:latin typeface="字魂59号-创粗黑" panose="00000500000000000000" pitchFamily="2" charset="-122"/>
                <a:ea typeface="字魂59号-创粗黑" panose="00000500000000000000" pitchFamily="2" charset="-122"/>
              </a:rPr>
              <a:t>要求患者主动参与治疗性活动，学习或再学习新的或失去的技能，从而使其得到最大程度的行为上的改变，变成有作业意义的个体；</a:t>
            </a:r>
            <a:endParaRPr lang="en-US" altLang="zh-CN" sz="1600" dirty="0">
              <a:latin typeface="字魂59号-创粗黑" panose="00000500000000000000" pitchFamily="2" charset="-122"/>
              <a:ea typeface="字魂59号-创粗黑" panose="00000500000000000000" pitchFamily="2" charset="-122"/>
            </a:endParaRPr>
          </a:p>
          <a:p>
            <a:pPr>
              <a:lnSpc>
                <a:spcPct val="150000"/>
              </a:lnSpc>
            </a:pPr>
            <a:r>
              <a:rPr lang="en-US" altLang="zh-CN" sz="1600" dirty="0">
                <a:latin typeface="字魂59号-创粗黑" panose="00000500000000000000" pitchFamily="2" charset="-122"/>
                <a:ea typeface="字魂59号-创粗黑" panose="00000500000000000000" pitchFamily="2" charset="-122"/>
              </a:rPr>
              <a:t>5.</a:t>
            </a:r>
            <a:r>
              <a:rPr lang="zh-CN" altLang="en-US" sz="1600" dirty="0">
                <a:latin typeface="字魂59号-创粗黑" panose="00000500000000000000" pitchFamily="2" charset="-122"/>
                <a:ea typeface="字魂59号-创粗黑" panose="00000500000000000000" pitchFamily="2" charset="-122"/>
              </a:rPr>
              <a:t>注重利用环境改良方法减轻残疾或残障；</a:t>
            </a:r>
            <a:endParaRPr lang="en-US" altLang="zh-CN" sz="1600" dirty="0">
              <a:latin typeface="字魂59号-创粗黑" panose="00000500000000000000" pitchFamily="2" charset="-122"/>
              <a:ea typeface="字魂59号-创粗黑" panose="00000500000000000000" pitchFamily="2" charset="-122"/>
            </a:endParaRPr>
          </a:p>
          <a:p>
            <a:pPr>
              <a:lnSpc>
                <a:spcPct val="150000"/>
              </a:lnSpc>
            </a:pPr>
            <a:r>
              <a:rPr lang="en-US" altLang="zh-CN" sz="1600" dirty="0">
                <a:latin typeface="字魂59号-创粗黑" panose="00000500000000000000" pitchFamily="2" charset="-122"/>
                <a:ea typeface="字魂59号-创粗黑" panose="00000500000000000000" pitchFamily="2" charset="-122"/>
              </a:rPr>
              <a:t>6.</a:t>
            </a:r>
            <a:r>
              <a:rPr lang="zh-CN" altLang="en-US" sz="1600" dirty="0">
                <a:latin typeface="字魂59号-创粗黑" panose="00000500000000000000" pitchFamily="2" charset="-122"/>
                <a:ea typeface="字魂59号-创粗黑" panose="00000500000000000000" pitchFamily="2" charset="-122"/>
              </a:rPr>
              <a:t>最终目的包括：预防伤病带来的残疾或残障，维持健康，提高生活独立程度，使人可融入社会并对社会做出贡献。</a:t>
            </a:r>
            <a:endParaRPr lang="en-US" altLang="zh-CN" sz="1600" dirty="0">
              <a:latin typeface="字魂59号-创粗黑" panose="00000500000000000000" pitchFamily="2" charset="-122"/>
              <a:ea typeface="字魂59号-创粗黑" panose="00000500000000000000" pitchFamily="2" charset="-122"/>
            </a:endParaRPr>
          </a:p>
        </p:txBody>
      </p:sp>
      <p:sp>
        <p:nvSpPr>
          <p:cNvPr id="2" name="椭圆 31"/>
          <p:cNvSpPr/>
          <p:nvPr/>
        </p:nvSpPr>
        <p:spPr>
          <a:xfrm>
            <a:off x="1146175" y="1729842"/>
            <a:ext cx="9454515" cy="382187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3C607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Century Gothic" panose="020B0502020202020204" pitchFamily="34" charset="0"/>
              <a:ea typeface="幼圆" panose="02010509060101010101" pitchFamily="49" charset="-122"/>
              <a:sym typeface="Century Gothic" panose="020B0502020202020204" pitchFamily="34" charset="0"/>
            </a:endParaRPr>
          </a:p>
        </p:txBody>
      </p:sp>
      <p:pic>
        <p:nvPicPr>
          <p:cNvPr id="4" name="图片 3" descr="0bd5d1448b4e73e44460c43c0456ad87"/>
          <p:cNvPicPr>
            <a:picLocks noChangeAspect="1"/>
          </p:cNvPicPr>
          <p:nvPr/>
        </p:nvPicPr>
        <p:blipFill>
          <a:blip r:embed="rId2"/>
          <a:srcRect l="14539" t="11470" r="12245" b="6882"/>
          <a:stretch>
            <a:fillRect/>
          </a:stretch>
        </p:blipFill>
        <p:spPr>
          <a:xfrm>
            <a:off x="8241665" y="2588895"/>
            <a:ext cx="2938780" cy="327723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3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0"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0840" y="387350"/>
            <a:ext cx="11450320" cy="6148705"/>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63905" y="824272"/>
            <a:ext cx="3886200" cy="645160"/>
          </a:xfrm>
          <a:prstGeom prst="rect">
            <a:avLst/>
          </a:prstGeom>
        </p:spPr>
        <p:txBody>
          <a:bodyPr wrap="square">
            <a:spAutoFit/>
          </a:bodyPr>
          <a:lstStyle/>
          <a:p>
            <a:pPr lvl="0" algn="l">
              <a:buClrTx/>
              <a:buSzTx/>
              <a:buFontTx/>
              <a:defRPr/>
            </a:pPr>
            <a:r>
              <a:rPr lang="zh-CN" altLang="en-US" sz="3600" b="1" kern="100" dirty="0">
                <a:latin typeface="字魂63号-泡泡体" panose="00000500000000000000" charset="-122"/>
                <a:ea typeface="字魂63号-泡泡体" panose="00000500000000000000" charset="-122"/>
                <a:cs typeface="Times New Roman" panose="02020603050405020304" pitchFamily="18" charset="0"/>
                <a:sym typeface="+mn-ea"/>
              </a:rPr>
              <a:t>对象</a:t>
            </a:r>
            <a:endParaRPr lang="zh-CN" altLang="en-US" sz="3600" b="1" kern="100" dirty="0">
              <a:latin typeface="字魂63号-泡泡体" panose="00000500000000000000" charset="-122"/>
              <a:ea typeface="字魂63号-泡泡体" panose="00000500000000000000" charset="-122"/>
              <a:cs typeface="Times New Roman" panose="02020603050405020304" pitchFamily="18" charset="0"/>
              <a:sym typeface="+mn-ea"/>
            </a:endParaRPr>
          </a:p>
        </p:txBody>
      </p:sp>
      <p:pic>
        <p:nvPicPr>
          <p:cNvPr id="16" name="图片 15"/>
          <p:cNvPicPr>
            <a:picLocks noChangeAspect="1"/>
          </p:cNvPicPr>
          <p:nvPr/>
        </p:nvPicPr>
        <p:blipFill>
          <a:blip r:embed="rId1"/>
          <a:srcRect l="26786" t="6022" r="14251"/>
          <a:stretch>
            <a:fillRect/>
          </a:stretch>
        </p:blipFill>
        <p:spPr>
          <a:xfrm rot="20460000">
            <a:off x="419100" y="482600"/>
            <a:ext cx="778510" cy="1151890"/>
          </a:xfrm>
          <a:prstGeom prst="rect">
            <a:avLst/>
          </a:prstGeom>
        </p:spPr>
      </p:pic>
      <p:sp>
        <p:nvSpPr>
          <p:cNvPr id="10" name="文本框 9"/>
          <p:cNvSpPr txBox="1"/>
          <p:nvPr/>
        </p:nvSpPr>
        <p:spPr>
          <a:xfrm>
            <a:off x="1925320" y="3171173"/>
            <a:ext cx="6316345" cy="581057"/>
          </a:xfrm>
          <a:prstGeom prst="rect">
            <a:avLst/>
          </a:prstGeom>
          <a:noFill/>
        </p:spPr>
        <p:txBody>
          <a:bodyPr wrap="square" rtlCol="0">
            <a:spAutoFit/>
          </a:bodyPr>
          <a:lstStyle/>
          <a:p>
            <a:pPr>
              <a:lnSpc>
                <a:spcPct val="150000"/>
              </a:lnSpc>
            </a:pPr>
            <a:r>
              <a:rPr lang="zh-CN" altLang="en-US" sz="2400" dirty="0">
                <a:solidFill>
                  <a:schemeClr val="tx1"/>
                </a:solidFill>
                <a:latin typeface="字魂59号-创粗黑" panose="00000500000000000000" pitchFamily="2" charset="-122"/>
                <a:ea typeface="字魂59号-创粗黑" panose="00000500000000000000" pitchFamily="2" charset="-122"/>
              </a:rPr>
              <a:t>所有作业功能有障碍的人</a:t>
            </a:r>
            <a:endParaRPr lang="en-US" altLang="zh-CN" sz="2400" dirty="0">
              <a:latin typeface="字魂59号-创粗黑" panose="00000500000000000000" pitchFamily="2" charset="-122"/>
              <a:ea typeface="字魂59号-创粗黑" panose="00000500000000000000" pitchFamily="2" charset="-122"/>
            </a:endParaRPr>
          </a:p>
        </p:txBody>
      </p:sp>
      <p:sp>
        <p:nvSpPr>
          <p:cNvPr id="2" name="椭圆 31"/>
          <p:cNvSpPr/>
          <p:nvPr/>
        </p:nvSpPr>
        <p:spPr>
          <a:xfrm>
            <a:off x="1146175" y="1729842"/>
            <a:ext cx="9454515" cy="382187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3C607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Century Gothic" panose="020B0502020202020204" pitchFamily="34" charset="0"/>
              <a:ea typeface="幼圆" panose="02010509060101010101" pitchFamily="49" charset="-122"/>
              <a:sym typeface="Century Gothic" panose="020B0502020202020204" pitchFamily="34" charset="0"/>
            </a:endParaRPr>
          </a:p>
        </p:txBody>
      </p:sp>
      <p:pic>
        <p:nvPicPr>
          <p:cNvPr id="4" name="图片 3" descr="0bd5d1448b4e73e44460c43c0456ad87"/>
          <p:cNvPicPr>
            <a:picLocks noChangeAspect="1"/>
          </p:cNvPicPr>
          <p:nvPr/>
        </p:nvPicPr>
        <p:blipFill>
          <a:blip r:embed="rId2"/>
          <a:srcRect l="14539" t="11470" r="12245" b="6882"/>
          <a:stretch>
            <a:fillRect/>
          </a:stretch>
        </p:blipFill>
        <p:spPr>
          <a:xfrm>
            <a:off x="8241665" y="2588895"/>
            <a:ext cx="2938780" cy="327723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3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0"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0840" y="387350"/>
            <a:ext cx="11450320" cy="6148705"/>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63905" y="824272"/>
            <a:ext cx="3886200" cy="645160"/>
          </a:xfrm>
          <a:prstGeom prst="rect">
            <a:avLst/>
          </a:prstGeom>
        </p:spPr>
        <p:txBody>
          <a:bodyPr wrap="square">
            <a:spAutoFit/>
          </a:bodyPr>
          <a:lstStyle/>
          <a:p>
            <a:pPr lvl="0" algn="l">
              <a:buClrTx/>
              <a:buSzTx/>
              <a:buFontTx/>
              <a:defRPr/>
            </a:pPr>
            <a:r>
              <a:rPr lang="zh-CN" altLang="en-US" sz="3600" b="1" kern="100" dirty="0">
                <a:latin typeface="字魂63号-泡泡体" panose="00000500000000000000" charset="-122"/>
                <a:ea typeface="字魂63号-泡泡体" panose="00000500000000000000" charset="-122"/>
                <a:cs typeface="Times New Roman" panose="02020603050405020304" pitchFamily="18" charset="0"/>
                <a:sym typeface="+mn-ea"/>
              </a:rPr>
              <a:t>分类</a:t>
            </a:r>
            <a:endParaRPr lang="zh-CN" altLang="en-US" sz="3600" b="1" kern="100" dirty="0">
              <a:latin typeface="字魂63号-泡泡体" panose="00000500000000000000" charset="-122"/>
              <a:ea typeface="字魂63号-泡泡体" panose="00000500000000000000" charset="-122"/>
              <a:cs typeface="Times New Roman" panose="02020603050405020304" pitchFamily="18" charset="0"/>
              <a:sym typeface="+mn-ea"/>
            </a:endParaRPr>
          </a:p>
        </p:txBody>
      </p:sp>
      <p:pic>
        <p:nvPicPr>
          <p:cNvPr id="16" name="图片 15"/>
          <p:cNvPicPr>
            <a:picLocks noChangeAspect="1"/>
          </p:cNvPicPr>
          <p:nvPr/>
        </p:nvPicPr>
        <p:blipFill>
          <a:blip r:embed="rId1"/>
          <a:srcRect l="26786" t="6022" r="14251"/>
          <a:stretch>
            <a:fillRect/>
          </a:stretch>
        </p:blipFill>
        <p:spPr>
          <a:xfrm rot="20460000">
            <a:off x="419100" y="482600"/>
            <a:ext cx="778510" cy="1151890"/>
          </a:xfrm>
          <a:prstGeom prst="rect">
            <a:avLst/>
          </a:prstGeom>
        </p:spPr>
      </p:pic>
      <p:grpSp>
        <p:nvGrpSpPr>
          <p:cNvPr id="2" name="Group 44"/>
          <p:cNvGrpSpPr/>
          <p:nvPr/>
        </p:nvGrpSpPr>
        <p:grpSpPr>
          <a:xfrm>
            <a:off x="1135427" y="2125318"/>
            <a:ext cx="657509" cy="738492"/>
            <a:chOff x="0" y="0"/>
            <a:chExt cx="807366" cy="906807"/>
          </a:xfrm>
          <a:noFill/>
        </p:grpSpPr>
        <p:sp>
          <p:nvSpPr>
            <p:cNvPr id="7"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3C6071"/>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latin typeface="Century Gothic" panose="020B0502020202020204" pitchFamily="34" charset="0"/>
                <a:ea typeface="幼圆" panose="02010509060101010101" pitchFamily="49" charset="-122"/>
                <a:sym typeface="Century Gothic" panose="020B0502020202020204" pitchFamily="34" charset="0"/>
              </a:endParaRPr>
            </a:p>
          </p:txBody>
        </p:sp>
        <p:sp>
          <p:nvSpPr>
            <p:cNvPr id="8"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3C6071"/>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latin typeface="Century Gothic" panose="020B0502020202020204" pitchFamily="34" charset="0"/>
                <a:ea typeface="幼圆" panose="02010509060101010101" pitchFamily="49" charset="-122"/>
                <a:sym typeface="Century Gothic" panose="020B0502020202020204" pitchFamily="34" charset="0"/>
              </a:endParaRPr>
            </a:p>
          </p:txBody>
        </p:sp>
      </p:grpSp>
      <p:sp>
        <p:nvSpPr>
          <p:cNvPr id="10" name="文本框 9"/>
          <p:cNvSpPr txBox="1"/>
          <p:nvPr/>
        </p:nvSpPr>
        <p:spPr>
          <a:xfrm>
            <a:off x="1941830" y="2068011"/>
            <a:ext cx="5979795" cy="830997"/>
          </a:xfrm>
          <a:prstGeom prst="rect">
            <a:avLst/>
          </a:prstGeom>
          <a:noFill/>
        </p:spPr>
        <p:txBody>
          <a:bodyPr wrap="square" rtlCol="0">
            <a:spAutoFit/>
          </a:bodyPr>
          <a:lstStyle/>
          <a:p>
            <a:pPr>
              <a:lnSpc>
                <a:spcPct val="100000"/>
              </a:lnSpc>
            </a:pPr>
            <a:r>
              <a:rPr lang="zh-CN" altLang="en-US" sz="1600" b="1" dirty="0">
                <a:solidFill>
                  <a:schemeClr val="tx1"/>
                </a:solidFill>
                <a:latin typeface="字魂59号-创粗黑" panose="00000500000000000000" pitchFamily="2" charset="-122"/>
                <a:ea typeface="字魂59号-创粗黑" panose="00000500000000000000" pitchFamily="2" charset="-122"/>
              </a:rPr>
              <a:t>按作业名称分类</a:t>
            </a:r>
            <a:endParaRPr lang="en-US" altLang="zh-CN" sz="1600" b="1" dirty="0">
              <a:solidFill>
                <a:schemeClr val="tx1"/>
              </a:solidFill>
              <a:latin typeface="字魂59号-创粗黑" panose="00000500000000000000" pitchFamily="2" charset="-122"/>
              <a:ea typeface="字魂59号-创粗黑" panose="00000500000000000000" pitchFamily="2" charset="-122"/>
            </a:endParaRPr>
          </a:p>
          <a:p>
            <a:pPr>
              <a:lnSpc>
                <a:spcPct val="100000"/>
              </a:lnSpc>
            </a:pPr>
            <a:endParaRPr lang="en-US" altLang="zh-CN" sz="1600" dirty="0">
              <a:latin typeface="字魂59号-创粗黑" panose="00000500000000000000" pitchFamily="2" charset="-122"/>
              <a:ea typeface="字魂59号-创粗黑" panose="00000500000000000000" pitchFamily="2" charset="-122"/>
            </a:endParaRPr>
          </a:p>
          <a:p>
            <a:pPr>
              <a:lnSpc>
                <a:spcPct val="100000"/>
              </a:lnSpc>
            </a:pPr>
            <a:r>
              <a:rPr lang="zh-CN" altLang="en-US" sz="1600" dirty="0">
                <a:solidFill>
                  <a:schemeClr val="tx1"/>
                </a:solidFill>
                <a:latin typeface="字魂59号-创粗黑" panose="00000500000000000000" pitchFamily="2" charset="-122"/>
                <a:ea typeface="字魂59号-创粗黑" panose="00000500000000000000" pitchFamily="2" charset="-122"/>
              </a:rPr>
              <a:t>木工、编织、制陶、手工艺等</a:t>
            </a:r>
            <a:endParaRPr lang="zh-CN" altLang="en-US" sz="1600" dirty="0">
              <a:solidFill>
                <a:schemeClr val="tx1"/>
              </a:solidFill>
              <a:latin typeface="字魂59号-创粗黑" panose="00000500000000000000" pitchFamily="2" charset="-122"/>
              <a:ea typeface="字魂59号-创粗黑" panose="00000500000000000000" pitchFamily="2" charset="-122"/>
            </a:endParaRPr>
          </a:p>
        </p:txBody>
      </p:sp>
      <p:grpSp>
        <p:nvGrpSpPr>
          <p:cNvPr id="3" name="Group 44"/>
          <p:cNvGrpSpPr/>
          <p:nvPr/>
        </p:nvGrpSpPr>
        <p:grpSpPr>
          <a:xfrm>
            <a:off x="1135427" y="3388333"/>
            <a:ext cx="657509" cy="738492"/>
            <a:chOff x="0" y="0"/>
            <a:chExt cx="807366" cy="906807"/>
          </a:xfrm>
          <a:noFill/>
        </p:grpSpPr>
        <p:sp>
          <p:nvSpPr>
            <p:cNvPr id="4"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F9B54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latin typeface="Century Gothic" panose="020B0502020202020204" pitchFamily="34" charset="0"/>
                <a:ea typeface="幼圆" panose="02010509060101010101" pitchFamily="49" charset="-122"/>
                <a:sym typeface="Century Gothic" panose="020B0502020202020204" pitchFamily="34" charset="0"/>
              </a:endParaRPr>
            </a:p>
          </p:txBody>
        </p:sp>
        <p:sp>
          <p:nvSpPr>
            <p:cNvPr id="5"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F9B54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latin typeface="Century Gothic" panose="020B0502020202020204" pitchFamily="34" charset="0"/>
                <a:ea typeface="幼圆" panose="02010509060101010101" pitchFamily="49" charset="-122"/>
                <a:sym typeface="Century Gothic" panose="020B0502020202020204" pitchFamily="34" charset="0"/>
              </a:endParaRPr>
            </a:p>
          </p:txBody>
        </p:sp>
      </p:grpSp>
      <p:sp>
        <p:nvSpPr>
          <p:cNvPr id="9" name="文本框 8"/>
          <p:cNvSpPr txBox="1"/>
          <p:nvPr/>
        </p:nvSpPr>
        <p:spPr>
          <a:xfrm>
            <a:off x="1941830" y="3314696"/>
            <a:ext cx="6467384" cy="830997"/>
          </a:xfrm>
          <a:prstGeom prst="rect">
            <a:avLst/>
          </a:prstGeom>
          <a:noFill/>
        </p:spPr>
        <p:txBody>
          <a:bodyPr wrap="square" rtlCol="0">
            <a:spAutoFit/>
          </a:bodyPr>
          <a:lstStyle/>
          <a:p>
            <a:pPr>
              <a:lnSpc>
                <a:spcPct val="100000"/>
              </a:lnSpc>
            </a:pPr>
            <a:r>
              <a:rPr lang="zh-CN" altLang="en-US" sz="1600" b="1" dirty="0">
                <a:solidFill>
                  <a:schemeClr val="tx1"/>
                </a:solidFill>
                <a:latin typeface="字魂59号-创粗黑" panose="00000500000000000000" pitchFamily="2" charset="-122"/>
                <a:ea typeface="字魂59号-创粗黑" panose="00000500000000000000" pitchFamily="2" charset="-122"/>
              </a:rPr>
              <a:t>按治疗的内容或功能分类</a:t>
            </a:r>
            <a:endParaRPr lang="en-US" altLang="zh-CN" sz="1600" b="1" dirty="0">
              <a:solidFill>
                <a:schemeClr val="tx1"/>
              </a:solidFill>
              <a:latin typeface="字魂59号-创粗黑" panose="00000500000000000000" pitchFamily="2" charset="-122"/>
              <a:ea typeface="字魂59号-创粗黑" panose="00000500000000000000" pitchFamily="2" charset="-122"/>
            </a:endParaRPr>
          </a:p>
          <a:p>
            <a:pPr>
              <a:lnSpc>
                <a:spcPct val="100000"/>
              </a:lnSpc>
            </a:pPr>
            <a:endParaRPr lang="en-US" altLang="zh-CN" sz="1600" dirty="0">
              <a:latin typeface="字魂59号-创粗黑" panose="00000500000000000000" pitchFamily="2" charset="-122"/>
              <a:ea typeface="字魂59号-创粗黑" panose="00000500000000000000" pitchFamily="2" charset="-122"/>
            </a:endParaRPr>
          </a:p>
          <a:p>
            <a:pPr>
              <a:lnSpc>
                <a:spcPct val="100000"/>
              </a:lnSpc>
            </a:pPr>
            <a:r>
              <a:rPr lang="zh-CN" altLang="en-US" sz="1600" dirty="0">
                <a:solidFill>
                  <a:schemeClr val="tx1"/>
                </a:solidFill>
                <a:latin typeface="字魂59号-创粗黑" panose="00000500000000000000" pitchFamily="2" charset="-122"/>
                <a:ea typeface="字魂59号-创粗黑" panose="00000500000000000000" pitchFamily="2" charset="-122"/>
              </a:rPr>
              <a:t>日常生活活动训练、工艺治疗、文娱治疗、园艺治疗、功能性作业等</a:t>
            </a:r>
            <a:endParaRPr lang="zh-CN" altLang="en-US" sz="1600" dirty="0">
              <a:solidFill>
                <a:schemeClr val="tx1"/>
              </a:solidFill>
              <a:latin typeface="字魂59号-创粗黑" panose="00000500000000000000" pitchFamily="2" charset="-122"/>
              <a:ea typeface="字魂59号-创粗黑" panose="00000500000000000000" pitchFamily="2" charset="-122"/>
            </a:endParaRPr>
          </a:p>
        </p:txBody>
      </p:sp>
      <p:grpSp>
        <p:nvGrpSpPr>
          <p:cNvPr id="11" name="Group 44"/>
          <p:cNvGrpSpPr/>
          <p:nvPr/>
        </p:nvGrpSpPr>
        <p:grpSpPr>
          <a:xfrm>
            <a:off x="1135427" y="4617058"/>
            <a:ext cx="657509" cy="738492"/>
            <a:chOff x="0" y="0"/>
            <a:chExt cx="807366" cy="906807"/>
          </a:xfrm>
          <a:noFill/>
        </p:grpSpPr>
        <p:sp>
          <p:nvSpPr>
            <p:cNvPr id="12"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80AABD"/>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latin typeface="Century Gothic" panose="020B0502020202020204" pitchFamily="34" charset="0"/>
                <a:ea typeface="幼圆" panose="02010509060101010101" pitchFamily="49" charset="-122"/>
                <a:sym typeface="Century Gothic" panose="020B0502020202020204" pitchFamily="34" charset="0"/>
              </a:endParaRPr>
            </a:p>
          </p:txBody>
        </p:sp>
        <p:sp>
          <p:nvSpPr>
            <p:cNvPr id="14"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80AABD"/>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latin typeface="Century Gothic" panose="020B0502020202020204" pitchFamily="34" charset="0"/>
                <a:ea typeface="幼圆" panose="02010509060101010101" pitchFamily="49" charset="-122"/>
                <a:sym typeface="Century Gothic" panose="020B0502020202020204" pitchFamily="34" charset="0"/>
              </a:endParaRPr>
            </a:p>
          </p:txBody>
        </p:sp>
      </p:grpSp>
      <p:sp>
        <p:nvSpPr>
          <p:cNvPr id="15" name="文本框 14"/>
          <p:cNvSpPr txBox="1"/>
          <p:nvPr/>
        </p:nvSpPr>
        <p:spPr>
          <a:xfrm>
            <a:off x="1941830" y="4608735"/>
            <a:ext cx="5979795" cy="830997"/>
          </a:xfrm>
          <a:prstGeom prst="rect">
            <a:avLst/>
          </a:prstGeom>
          <a:noFill/>
        </p:spPr>
        <p:txBody>
          <a:bodyPr wrap="square" rtlCol="0">
            <a:spAutoFit/>
          </a:bodyPr>
          <a:lstStyle/>
          <a:p>
            <a:pPr>
              <a:lnSpc>
                <a:spcPct val="100000"/>
              </a:lnSpc>
            </a:pPr>
            <a:r>
              <a:rPr lang="zh-CN" altLang="en-US" sz="1600" b="1" dirty="0">
                <a:solidFill>
                  <a:schemeClr val="tx1"/>
                </a:solidFill>
                <a:latin typeface="字魂59号-创粗黑" panose="00000500000000000000" pitchFamily="2" charset="-122"/>
                <a:ea typeface="字魂59号-创粗黑" panose="00000500000000000000" pitchFamily="2" charset="-122"/>
              </a:rPr>
              <a:t>按治疗目的和作用分类</a:t>
            </a:r>
            <a:endParaRPr lang="en-US" altLang="zh-CN" sz="1600" b="1" dirty="0">
              <a:solidFill>
                <a:schemeClr val="tx1"/>
              </a:solidFill>
              <a:latin typeface="字魂59号-创粗黑" panose="00000500000000000000" pitchFamily="2" charset="-122"/>
              <a:ea typeface="字魂59号-创粗黑" panose="00000500000000000000" pitchFamily="2" charset="-122"/>
            </a:endParaRPr>
          </a:p>
          <a:p>
            <a:pPr>
              <a:lnSpc>
                <a:spcPct val="100000"/>
              </a:lnSpc>
            </a:pPr>
            <a:endParaRPr lang="en-US" altLang="zh-CN" sz="1600" dirty="0">
              <a:latin typeface="字魂59号-创粗黑" panose="00000500000000000000" pitchFamily="2" charset="-122"/>
              <a:ea typeface="字魂59号-创粗黑" panose="00000500000000000000" pitchFamily="2" charset="-122"/>
            </a:endParaRPr>
          </a:p>
          <a:p>
            <a:pPr>
              <a:lnSpc>
                <a:spcPct val="100000"/>
              </a:lnSpc>
            </a:pPr>
            <a:r>
              <a:rPr lang="zh-CN" altLang="en-US" sz="1600" dirty="0">
                <a:solidFill>
                  <a:schemeClr val="tx1"/>
                </a:solidFill>
                <a:latin typeface="字魂59号-创粗黑" panose="00000500000000000000" pitchFamily="2" charset="-122"/>
                <a:ea typeface="字魂59号-创粗黑" panose="00000500000000000000" pitchFamily="2" charset="-122"/>
              </a:rPr>
              <a:t>用于减轻疼痛的、用于增强肌力的等</a:t>
            </a:r>
            <a:endParaRPr lang="zh-CN" altLang="en-US" sz="1600" dirty="0">
              <a:solidFill>
                <a:schemeClr val="tx1"/>
              </a:solidFill>
              <a:latin typeface="字魂59号-创粗黑" panose="00000500000000000000" pitchFamily="2" charset="-122"/>
              <a:ea typeface="字魂59号-创粗黑" panose="00000500000000000000" pitchFamily="2" charset="-122"/>
            </a:endParaRPr>
          </a:p>
        </p:txBody>
      </p:sp>
      <p:pic>
        <p:nvPicPr>
          <p:cNvPr id="17" name="图片 16" descr="024474ee9fabc7b66e9cf87fc1e1a964"/>
          <p:cNvPicPr>
            <a:picLocks noChangeAspect="1"/>
          </p:cNvPicPr>
          <p:nvPr/>
        </p:nvPicPr>
        <p:blipFill>
          <a:blip r:embed="rId2"/>
          <a:srcRect l="15033" r="14648"/>
          <a:stretch>
            <a:fillRect/>
          </a:stretch>
        </p:blipFill>
        <p:spPr>
          <a:xfrm>
            <a:off x="8216900" y="1172845"/>
            <a:ext cx="3219450" cy="457835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3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Scale>
                                      <p:cBhvr>
                                        <p:cTn id="1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
                                        </p:tgtEl>
                                        <p:attrNameLst>
                                          <p:attrName>ppt_x</p:attrName>
                                          <p:attrName>ppt_y</p:attrName>
                                        </p:attrNameLst>
                                      </p:cBhvr>
                                    </p:animMotion>
                                    <p:animEffect transition="in" filter="fade">
                                      <p:cBhvr>
                                        <p:cTn id="14" dur="1000"/>
                                        <p:tgtEl>
                                          <p:spTgt spid="13"/>
                                        </p:tgtEl>
                                      </p:cBhvr>
                                    </p:animEffect>
                                  </p:childTnLst>
                                </p:cTn>
                              </p:par>
                              <p:par>
                                <p:cTn id="15" presetID="5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Scale>
                                      <p:cBhvr>
                                        <p:cTn id="1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6"/>
                                        </p:tgtEl>
                                        <p:attrNameLst>
                                          <p:attrName>ppt_x</p:attrName>
                                          <p:attrName>ppt_y</p:attrName>
                                        </p:attrNameLst>
                                      </p:cBhvr>
                                    </p:animMotion>
                                    <p:animEffect transition="in" filter="fade">
                                      <p:cBhvr>
                                        <p:cTn id="19" dur="1000"/>
                                        <p:tgtEl>
                                          <p:spTgt spid="16"/>
                                        </p:tgtEl>
                                      </p:cBhvr>
                                    </p:animEffect>
                                  </p:childTnLst>
                                </p:cTn>
                              </p:par>
                              <p:par>
                                <p:cTn id="20" presetID="5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Scale>
                                      <p:cBhvr>
                                        <p:cTn id="22"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
                                        </p:tgtEl>
                                        <p:attrNameLst>
                                          <p:attrName>ppt_x</p:attrName>
                                          <p:attrName>ppt_y</p:attrName>
                                        </p:attrNameLst>
                                      </p:cBhvr>
                                    </p:animMotion>
                                    <p:animEffect transition="in" filter="fade">
                                      <p:cBhvr>
                                        <p:cTn id="24" dur="1000"/>
                                        <p:tgtEl>
                                          <p:spTgt spid="2"/>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Scale>
                                      <p:cBhvr>
                                        <p:cTn id="2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0"/>
                                        </p:tgtEl>
                                        <p:attrNameLst>
                                          <p:attrName>ppt_x</p:attrName>
                                          <p:attrName>ppt_y</p:attrName>
                                        </p:attrNameLst>
                                      </p:cBhvr>
                                    </p:animMotion>
                                    <p:animEffect transition="in" filter="fade">
                                      <p:cBhvr>
                                        <p:cTn id="29" dur="1000"/>
                                        <p:tgtEl>
                                          <p:spTgt spid="10"/>
                                        </p:tgtEl>
                                      </p:cBhvr>
                                    </p:animEffect>
                                  </p:childTnLst>
                                </p:cTn>
                              </p:par>
                              <p:par>
                                <p:cTn id="30" presetID="5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Scale>
                                      <p:cBhvr>
                                        <p:cTn id="3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gtEl>
                                        <p:attrNameLst>
                                          <p:attrName>ppt_x</p:attrName>
                                          <p:attrName>ppt_y</p:attrName>
                                        </p:attrNameLst>
                                      </p:cBhvr>
                                    </p:animMotion>
                                    <p:animEffect transition="in" filter="fade">
                                      <p:cBhvr>
                                        <p:cTn id="34" dur="1000"/>
                                        <p:tgtEl>
                                          <p:spTgt spid="3"/>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Scale>
                                      <p:cBhvr>
                                        <p:cTn id="3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9"/>
                                        </p:tgtEl>
                                        <p:attrNameLst>
                                          <p:attrName>ppt_x</p:attrName>
                                          <p:attrName>ppt_y</p:attrName>
                                        </p:attrNameLst>
                                      </p:cBhvr>
                                    </p:animMotion>
                                    <p:animEffect transition="in" filter="fade">
                                      <p:cBhvr>
                                        <p:cTn id="39" dur="1000"/>
                                        <p:tgtEl>
                                          <p:spTgt spid="9"/>
                                        </p:tgtEl>
                                      </p:cBhvr>
                                    </p:animEffect>
                                  </p:childTnLst>
                                </p:cTn>
                              </p:par>
                              <p:par>
                                <p:cTn id="40" presetID="5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Scale>
                                      <p:cBhvr>
                                        <p:cTn id="4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1"/>
                                        </p:tgtEl>
                                        <p:attrNameLst>
                                          <p:attrName>ppt_x</p:attrName>
                                          <p:attrName>ppt_y</p:attrName>
                                        </p:attrNameLst>
                                      </p:cBhvr>
                                    </p:animMotion>
                                    <p:animEffect transition="in" filter="fade">
                                      <p:cBhvr>
                                        <p:cTn id="44" dur="1000"/>
                                        <p:tgtEl>
                                          <p:spTgt spid="11"/>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Scale>
                                      <p:cBhvr>
                                        <p:cTn id="4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5"/>
                                        </p:tgtEl>
                                        <p:attrNameLst>
                                          <p:attrName>ppt_x</p:attrName>
                                          <p:attrName>ppt_y</p:attrName>
                                        </p:attrNameLst>
                                      </p:cBhvr>
                                    </p:animMotion>
                                    <p:animEffect transition="in" filter="fade">
                                      <p:cBhvr>
                                        <p:cTn id="49" dur="1000"/>
                                        <p:tgtEl>
                                          <p:spTgt spid="15"/>
                                        </p:tgtEl>
                                      </p:cBhvr>
                                    </p:animEffect>
                                  </p:childTnLst>
                                </p:cTn>
                              </p:par>
                              <p:par>
                                <p:cTn id="50" presetID="52"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Scale>
                                      <p:cBhvr>
                                        <p:cTn id="5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7"/>
                                        </p:tgtEl>
                                        <p:attrNameLst>
                                          <p:attrName>ppt_x</p:attrName>
                                          <p:attrName>ppt_y</p:attrName>
                                        </p:attrNameLst>
                                      </p:cBhvr>
                                    </p:animMotion>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0" grpId="0"/>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3695"/>
          <a:stretch>
            <a:fillRect/>
          </a:stretch>
        </p:blipFill>
        <p:spPr>
          <a:xfrm>
            <a:off x="-1" y="0"/>
            <a:ext cx="10522351" cy="6858000"/>
          </a:xfrm>
          <a:prstGeom prst="rect">
            <a:avLst/>
          </a:prstGeom>
        </p:spPr>
      </p:pic>
      <p:sp>
        <p:nvSpPr>
          <p:cNvPr id="3" name="矩形 2"/>
          <p:cNvSpPr/>
          <p:nvPr/>
        </p:nvSpPr>
        <p:spPr>
          <a:xfrm>
            <a:off x="2634343" y="0"/>
            <a:ext cx="9557656" cy="6858000"/>
          </a:xfrm>
          <a:custGeom>
            <a:avLst/>
            <a:gdLst>
              <a:gd name="connsiteX0" fmla="*/ 0 w 6242613"/>
              <a:gd name="connsiteY0" fmla="*/ 0 h 6858000"/>
              <a:gd name="connsiteX1" fmla="*/ 6242613 w 6242613"/>
              <a:gd name="connsiteY1" fmla="*/ 0 h 6858000"/>
              <a:gd name="connsiteX2" fmla="*/ 6242613 w 6242613"/>
              <a:gd name="connsiteY2" fmla="*/ 6858000 h 6858000"/>
              <a:gd name="connsiteX3" fmla="*/ 0 w 6242613"/>
              <a:gd name="connsiteY3" fmla="*/ 6858000 h 6858000"/>
              <a:gd name="connsiteX4" fmla="*/ 0 w 6242613"/>
              <a:gd name="connsiteY4" fmla="*/ 0 h 6858000"/>
              <a:gd name="connsiteX0-1" fmla="*/ 1493133 w 7735746"/>
              <a:gd name="connsiteY0-2" fmla="*/ 0 h 6858000"/>
              <a:gd name="connsiteX1-3" fmla="*/ 7735746 w 7735746"/>
              <a:gd name="connsiteY1-4" fmla="*/ 0 h 6858000"/>
              <a:gd name="connsiteX2-5" fmla="*/ 7735746 w 7735746"/>
              <a:gd name="connsiteY2-6" fmla="*/ 6858000 h 6858000"/>
              <a:gd name="connsiteX3-7" fmla="*/ 1493133 w 7735746"/>
              <a:gd name="connsiteY3-8" fmla="*/ 6858000 h 6858000"/>
              <a:gd name="connsiteX4-9" fmla="*/ 0 w 7735746"/>
              <a:gd name="connsiteY4-10" fmla="*/ 3530278 h 6858000"/>
              <a:gd name="connsiteX5" fmla="*/ 1493133 w 7735746"/>
              <a:gd name="connsiteY5" fmla="*/ 0 h 6858000"/>
              <a:gd name="connsiteX0-11" fmla="*/ 1493133 w 7735746"/>
              <a:gd name="connsiteY0-12" fmla="*/ 0 h 6858000"/>
              <a:gd name="connsiteX1-13" fmla="*/ 7735746 w 7735746"/>
              <a:gd name="connsiteY1-14" fmla="*/ 0 h 6858000"/>
              <a:gd name="connsiteX2-15" fmla="*/ 7735746 w 7735746"/>
              <a:gd name="connsiteY2-16" fmla="*/ 6858000 h 6858000"/>
              <a:gd name="connsiteX3-17" fmla="*/ 1493133 w 7735746"/>
              <a:gd name="connsiteY3-18" fmla="*/ 6858000 h 6858000"/>
              <a:gd name="connsiteX4-19" fmla="*/ 0 w 7735746"/>
              <a:gd name="connsiteY4-20" fmla="*/ 3530278 h 6858000"/>
              <a:gd name="connsiteX5-21" fmla="*/ 1493133 w 7735746"/>
              <a:gd name="connsiteY5-22" fmla="*/ 0 h 6858000"/>
              <a:gd name="connsiteX0-23" fmla="*/ 1676164 w 7918777"/>
              <a:gd name="connsiteY0-24" fmla="*/ 0 h 6858000"/>
              <a:gd name="connsiteX1-25" fmla="*/ 7918777 w 7918777"/>
              <a:gd name="connsiteY1-26" fmla="*/ 0 h 6858000"/>
              <a:gd name="connsiteX2-27" fmla="*/ 7918777 w 7918777"/>
              <a:gd name="connsiteY2-28" fmla="*/ 6858000 h 6858000"/>
              <a:gd name="connsiteX3-29" fmla="*/ 1676164 w 7918777"/>
              <a:gd name="connsiteY3-30" fmla="*/ 6858000 h 6858000"/>
              <a:gd name="connsiteX4-31" fmla="*/ 183031 w 7918777"/>
              <a:gd name="connsiteY4-32" fmla="*/ 3530278 h 6858000"/>
              <a:gd name="connsiteX5-33" fmla="*/ 1676164 w 7918777"/>
              <a:gd name="connsiteY5-34" fmla="*/ 0 h 6858000"/>
              <a:gd name="connsiteX0-35" fmla="*/ 2083188 w 8325801"/>
              <a:gd name="connsiteY0-36" fmla="*/ 0 h 6858000"/>
              <a:gd name="connsiteX1-37" fmla="*/ 8325801 w 8325801"/>
              <a:gd name="connsiteY1-38" fmla="*/ 0 h 6858000"/>
              <a:gd name="connsiteX2-39" fmla="*/ 8325801 w 8325801"/>
              <a:gd name="connsiteY2-40" fmla="*/ 6858000 h 6858000"/>
              <a:gd name="connsiteX3-41" fmla="*/ 2083188 w 8325801"/>
              <a:gd name="connsiteY3-42" fmla="*/ 6858000 h 6858000"/>
              <a:gd name="connsiteX4-43" fmla="*/ 590055 w 8325801"/>
              <a:gd name="connsiteY4-44" fmla="*/ 3530278 h 6858000"/>
              <a:gd name="connsiteX5-45" fmla="*/ 2083188 w 8325801"/>
              <a:gd name="connsiteY5-46" fmla="*/ 0 h 6858000"/>
              <a:gd name="connsiteX0-47" fmla="*/ 1812106 w 8054719"/>
              <a:gd name="connsiteY0-48" fmla="*/ 0 h 6858000"/>
              <a:gd name="connsiteX1-49" fmla="*/ 8054719 w 8054719"/>
              <a:gd name="connsiteY1-50" fmla="*/ 0 h 6858000"/>
              <a:gd name="connsiteX2-51" fmla="*/ 8054719 w 8054719"/>
              <a:gd name="connsiteY2-52" fmla="*/ 6858000 h 6858000"/>
              <a:gd name="connsiteX3-53" fmla="*/ 1812106 w 8054719"/>
              <a:gd name="connsiteY3-54" fmla="*/ 6858000 h 6858000"/>
              <a:gd name="connsiteX4-55" fmla="*/ 631490 w 8054719"/>
              <a:gd name="connsiteY4-56" fmla="*/ 4085863 h 6858000"/>
              <a:gd name="connsiteX5-57" fmla="*/ 1812106 w 8054719"/>
              <a:gd name="connsiteY5-58" fmla="*/ 0 h 6858000"/>
              <a:gd name="connsiteX0-59" fmla="*/ 1292853 w 7535466"/>
              <a:gd name="connsiteY0-60" fmla="*/ 0 h 6858000"/>
              <a:gd name="connsiteX1-61" fmla="*/ 7535466 w 7535466"/>
              <a:gd name="connsiteY1-62" fmla="*/ 0 h 6858000"/>
              <a:gd name="connsiteX2-63" fmla="*/ 7535466 w 7535466"/>
              <a:gd name="connsiteY2-64" fmla="*/ 6858000 h 6858000"/>
              <a:gd name="connsiteX3-65" fmla="*/ 1292853 w 7535466"/>
              <a:gd name="connsiteY3-66" fmla="*/ 6858000 h 6858000"/>
              <a:gd name="connsiteX4-67" fmla="*/ 112237 w 7535466"/>
              <a:gd name="connsiteY4-68" fmla="*/ 4085863 h 6858000"/>
              <a:gd name="connsiteX5-69" fmla="*/ 1292853 w 7535466"/>
              <a:gd name="connsiteY5-70" fmla="*/ 0 h 6858000"/>
              <a:gd name="connsiteX0-71" fmla="*/ 1292853 w 7535466"/>
              <a:gd name="connsiteY0-72" fmla="*/ 0 h 6858000"/>
              <a:gd name="connsiteX1-73" fmla="*/ 7535466 w 7535466"/>
              <a:gd name="connsiteY1-74" fmla="*/ 0 h 6858000"/>
              <a:gd name="connsiteX2-75" fmla="*/ 7535466 w 7535466"/>
              <a:gd name="connsiteY2-76" fmla="*/ 6858000 h 6858000"/>
              <a:gd name="connsiteX3-77" fmla="*/ 1292853 w 7535466"/>
              <a:gd name="connsiteY3-78" fmla="*/ 6858000 h 6858000"/>
              <a:gd name="connsiteX4-79" fmla="*/ 112237 w 7535466"/>
              <a:gd name="connsiteY4-80" fmla="*/ 4085863 h 6858000"/>
              <a:gd name="connsiteX5-81" fmla="*/ 1292853 w 7535466"/>
              <a:gd name="connsiteY5-82" fmla="*/ 0 h 6858000"/>
              <a:gd name="connsiteX0-83" fmla="*/ 1550298 w 7792911"/>
              <a:gd name="connsiteY0-84" fmla="*/ 0 h 6858000"/>
              <a:gd name="connsiteX1-85" fmla="*/ 7792911 w 7792911"/>
              <a:gd name="connsiteY1-86" fmla="*/ 0 h 6858000"/>
              <a:gd name="connsiteX2-87" fmla="*/ 7792911 w 7792911"/>
              <a:gd name="connsiteY2-88" fmla="*/ 6858000 h 6858000"/>
              <a:gd name="connsiteX3-89" fmla="*/ 57164 w 7792911"/>
              <a:gd name="connsiteY3-90" fmla="*/ 6858000 h 6858000"/>
              <a:gd name="connsiteX4-91" fmla="*/ 369682 w 7792911"/>
              <a:gd name="connsiteY4-92" fmla="*/ 4085863 h 6858000"/>
              <a:gd name="connsiteX5-93" fmla="*/ 1550298 w 7792911"/>
              <a:gd name="connsiteY5-94" fmla="*/ 0 h 6858000"/>
              <a:gd name="connsiteX0-95" fmla="*/ 1493162 w 7735775"/>
              <a:gd name="connsiteY0-96" fmla="*/ 0 h 6858000"/>
              <a:gd name="connsiteX1-97" fmla="*/ 7735775 w 7735775"/>
              <a:gd name="connsiteY1-98" fmla="*/ 0 h 6858000"/>
              <a:gd name="connsiteX2-99" fmla="*/ 7735775 w 7735775"/>
              <a:gd name="connsiteY2-100" fmla="*/ 6858000 h 6858000"/>
              <a:gd name="connsiteX3-101" fmla="*/ 28 w 7735775"/>
              <a:gd name="connsiteY3-102" fmla="*/ 6858000 h 6858000"/>
              <a:gd name="connsiteX4-103" fmla="*/ 960728 w 7735775"/>
              <a:gd name="connsiteY4-104" fmla="*/ 4201609 h 6858000"/>
              <a:gd name="connsiteX5-105" fmla="*/ 1493162 w 7735775"/>
              <a:gd name="connsiteY5-106" fmla="*/ 0 h 6858000"/>
              <a:gd name="connsiteX0-107" fmla="*/ 1493162 w 7735775"/>
              <a:gd name="connsiteY0-108" fmla="*/ 0 h 6858000"/>
              <a:gd name="connsiteX1-109" fmla="*/ 7735775 w 7735775"/>
              <a:gd name="connsiteY1-110" fmla="*/ 0 h 6858000"/>
              <a:gd name="connsiteX2-111" fmla="*/ 7735775 w 7735775"/>
              <a:gd name="connsiteY2-112" fmla="*/ 6858000 h 6858000"/>
              <a:gd name="connsiteX3-113" fmla="*/ 28 w 7735775"/>
              <a:gd name="connsiteY3-114" fmla="*/ 6858000 h 6858000"/>
              <a:gd name="connsiteX4-115" fmla="*/ 960728 w 7735775"/>
              <a:gd name="connsiteY4-116" fmla="*/ 4201609 h 6858000"/>
              <a:gd name="connsiteX5-117" fmla="*/ 1493162 w 7735775"/>
              <a:gd name="connsiteY5-118" fmla="*/ 0 h 6858000"/>
              <a:gd name="connsiteX0-119" fmla="*/ 1523034 w 7765647"/>
              <a:gd name="connsiteY0-120" fmla="*/ 0 h 6858000"/>
              <a:gd name="connsiteX1-121" fmla="*/ 7765647 w 7765647"/>
              <a:gd name="connsiteY1-122" fmla="*/ 0 h 6858000"/>
              <a:gd name="connsiteX2-123" fmla="*/ 7765647 w 7765647"/>
              <a:gd name="connsiteY2-124" fmla="*/ 6858000 h 6858000"/>
              <a:gd name="connsiteX3-125" fmla="*/ 29900 w 7765647"/>
              <a:gd name="connsiteY3-126" fmla="*/ 6858000 h 6858000"/>
              <a:gd name="connsiteX4-127" fmla="*/ 990600 w 7765647"/>
              <a:gd name="connsiteY4-128" fmla="*/ 4201609 h 6858000"/>
              <a:gd name="connsiteX5-129" fmla="*/ 1523034 w 7765647"/>
              <a:gd name="connsiteY5-130" fmla="*/ 0 h 6858000"/>
              <a:gd name="connsiteX0-131" fmla="*/ 1523034 w 7765647"/>
              <a:gd name="connsiteY0-132" fmla="*/ 0 h 6858000"/>
              <a:gd name="connsiteX1-133" fmla="*/ 7765647 w 7765647"/>
              <a:gd name="connsiteY1-134" fmla="*/ 0 h 6858000"/>
              <a:gd name="connsiteX2-135" fmla="*/ 7765647 w 7765647"/>
              <a:gd name="connsiteY2-136" fmla="*/ 6858000 h 6858000"/>
              <a:gd name="connsiteX3-137" fmla="*/ 29900 w 7765647"/>
              <a:gd name="connsiteY3-138" fmla="*/ 6858000 h 6858000"/>
              <a:gd name="connsiteX4-139" fmla="*/ 990600 w 7765647"/>
              <a:gd name="connsiteY4-140" fmla="*/ 4201609 h 6858000"/>
              <a:gd name="connsiteX5-141" fmla="*/ 1523034 w 7765647"/>
              <a:gd name="connsiteY5-142" fmla="*/ 0 h 6858000"/>
              <a:gd name="connsiteX0-143" fmla="*/ 1523034 w 7765647"/>
              <a:gd name="connsiteY0-144" fmla="*/ 0 h 6858000"/>
              <a:gd name="connsiteX1-145" fmla="*/ 7765647 w 7765647"/>
              <a:gd name="connsiteY1-146" fmla="*/ 0 h 6858000"/>
              <a:gd name="connsiteX2-147" fmla="*/ 7765647 w 7765647"/>
              <a:gd name="connsiteY2-148" fmla="*/ 6858000 h 6858000"/>
              <a:gd name="connsiteX3-149" fmla="*/ 29900 w 7765647"/>
              <a:gd name="connsiteY3-150" fmla="*/ 6858000 h 6858000"/>
              <a:gd name="connsiteX4-151" fmla="*/ 990600 w 7765647"/>
              <a:gd name="connsiteY4-152" fmla="*/ 4201609 h 6858000"/>
              <a:gd name="connsiteX5-153" fmla="*/ 1523034 w 7765647"/>
              <a:gd name="connsiteY5-154"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65647" h="6858000">
                <a:moveTo>
                  <a:pt x="1523034" y="0"/>
                </a:moveTo>
                <a:lnTo>
                  <a:pt x="7765647" y="0"/>
                </a:lnTo>
                <a:lnTo>
                  <a:pt x="7765647" y="6858000"/>
                </a:lnTo>
                <a:lnTo>
                  <a:pt x="29900" y="6858000"/>
                </a:lnTo>
                <a:cubicBezTo>
                  <a:pt x="26042" y="5899230"/>
                  <a:pt x="-255607" y="5334000"/>
                  <a:pt x="990600" y="4201609"/>
                </a:cubicBezTo>
                <a:cubicBezTo>
                  <a:pt x="2402711" y="2457692"/>
                  <a:pt x="1025323" y="1176759"/>
                  <a:pt x="1523034" y="0"/>
                </a:cubicBezTo>
                <a:close/>
              </a:path>
            </a:pathLst>
          </a:custGeom>
          <a:solidFill>
            <a:schemeClr val="bg1"/>
          </a:solidFill>
          <a:ln w="19050">
            <a:noFill/>
            <a:headEnd type="oval"/>
            <a:tailEnd type="oval"/>
          </a:ln>
          <a:effectLst>
            <a:outerShdw blurRad="1905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 name="文本框 6"/>
          <p:cNvSpPr txBox="1"/>
          <p:nvPr/>
        </p:nvSpPr>
        <p:spPr>
          <a:xfrm flipH="1">
            <a:off x="5232517" y="2910281"/>
            <a:ext cx="5740281" cy="769441"/>
          </a:xfrm>
          <a:prstGeom prst="rect">
            <a:avLst/>
          </a:prstGeom>
          <a:noFill/>
        </p:spPr>
        <p:txBody>
          <a:bodyPr vert="horz" wrap="square" rtlCol="0">
            <a:spAutoFit/>
          </a:bodyPr>
          <a:lstStyle/>
          <a:p>
            <a:pPr algn="ctr"/>
            <a:r>
              <a:rPr lang="en-US" altLang="zh-CN" sz="4400" b="1" dirty="0">
                <a:solidFill>
                  <a:schemeClr val="tx1">
                    <a:lumMod val="95000"/>
                    <a:lumOff val="5000"/>
                  </a:schemeClr>
                </a:solidFill>
                <a:latin typeface="字魂36号-正文宋楷" panose="02000000000000000000" pitchFamily="2" charset="-122"/>
                <a:ea typeface="字魂36号-正文宋楷" panose="02000000000000000000" pitchFamily="2" charset="-122"/>
              </a:rPr>
              <a:t>02.</a:t>
            </a:r>
            <a:r>
              <a:rPr lang="zh-CN" altLang="en-US" sz="4400" b="1" dirty="0">
                <a:solidFill>
                  <a:schemeClr val="tx1">
                    <a:lumMod val="95000"/>
                    <a:lumOff val="5000"/>
                  </a:schemeClr>
                </a:solidFill>
                <a:latin typeface="字魂36号-正文宋楷" panose="02000000000000000000" pitchFamily="2" charset="-122"/>
                <a:ea typeface="字魂36号-正文宋楷" panose="02000000000000000000" pitchFamily="2" charset="-122"/>
              </a:rPr>
              <a:t>干预方法</a:t>
            </a:r>
            <a:endParaRPr lang="zh-CN" altLang="en-US" sz="4400" b="1"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1" name="图文框 10"/>
          <p:cNvSpPr/>
          <p:nvPr/>
        </p:nvSpPr>
        <p:spPr>
          <a:xfrm>
            <a:off x="0" y="0"/>
            <a:ext cx="12192000" cy="6858000"/>
          </a:xfrm>
          <a:prstGeom prst="frame">
            <a:avLst>
              <a:gd name="adj1" fmla="val 4905"/>
            </a:avLst>
          </a:prstGeom>
          <a:solidFill>
            <a:srgbClr val="A8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0754" t="60227" r="70561" b="20654"/>
          <a:stretch>
            <a:fillRect/>
          </a:stretch>
        </p:blipFill>
        <p:spPr>
          <a:xfrm>
            <a:off x="1822050" y="5609138"/>
            <a:ext cx="2194779" cy="1123775"/>
          </a:xfrm>
          <a:prstGeom prst="rect">
            <a:avLst/>
          </a:prstGeom>
        </p:spPr>
      </p:pic>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39847" r="37463" b="51562"/>
          <a:stretch>
            <a:fillRect/>
          </a:stretch>
        </p:blipFill>
        <p:spPr>
          <a:xfrm>
            <a:off x="9677401" y="337458"/>
            <a:ext cx="1748356" cy="26321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0840" y="387350"/>
            <a:ext cx="11450320" cy="6148705"/>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63905" y="824272"/>
            <a:ext cx="3886200" cy="645160"/>
          </a:xfrm>
          <a:prstGeom prst="rect">
            <a:avLst/>
          </a:prstGeom>
        </p:spPr>
        <p:txBody>
          <a:bodyPr wrap="square">
            <a:spAutoFit/>
          </a:bodyPr>
          <a:lstStyle/>
          <a:p>
            <a:pPr lvl="0" algn="l">
              <a:buClrTx/>
              <a:buSzTx/>
              <a:buFontTx/>
              <a:defRPr/>
            </a:pPr>
            <a:r>
              <a:rPr lang="zh-CN" altLang="en-US" sz="3600" b="1" kern="100" dirty="0">
                <a:latin typeface="字魂63号-泡泡体" panose="00000500000000000000" charset="-122"/>
                <a:ea typeface="字魂63号-泡泡体" panose="00000500000000000000" charset="-122"/>
                <a:cs typeface="Times New Roman" panose="02020603050405020304" pitchFamily="18" charset="0"/>
                <a:sym typeface="+mn-ea"/>
              </a:rPr>
              <a:t>干预方法</a:t>
            </a:r>
            <a:endParaRPr lang="zh-CN" altLang="en-US" sz="3600" b="1" kern="100" dirty="0">
              <a:latin typeface="字魂63号-泡泡体" panose="00000500000000000000" charset="-122"/>
              <a:ea typeface="字魂63号-泡泡体" panose="00000500000000000000" charset="-122"/>
              <a:cs typeface="Times New Roman" panose="02020603050405020304" pitchFamily="18" charset="0"/>
              <a:sym typeface="+mn-ea"/>
            </a:endParaRPr>
          </a:p>
        </p:txBody>
      </p:sp>
      <p:pic>
        <p:nvPicPr>
          <p:cNvPr id="16" name="图片 15"/>
          <p:cNvPicPr>
            <a:picLocks noChangeAspect="1"/>
          </p:cNvPicPr>
          <p:nvPr/>
        </p:nvPicPr>
        <p:blipFill>
          <a:blip r:embed="rId1"/>
          <a:srcRect l="26786" t="6022" r="14251"/>
          <a:stretch>
            <a:fillRect/>
          </a:stretch>
        </p:blipFill>
        <p:spPr>
          <a:xfrm rot="20460000">
            <a:off x="419100" y="482600"/>
            <a:ext cx="778510" cy="1151890"/>
          </a:xfrm>
          <a:prstGeom prst="rect">
            <a:avLst/>
          </a:prstGeom>
        </p:spPr>
      </p:pic>
      <p:sp>
        <p:nvSpPr>
          <p:cNvPr id="2" name="Freeform 21"/>
          <p:cNvSpPr/>
          <p:nvPr/>
        </p:nvSpPr>
        <p:spPr bwMode="auto">
          <a:xfrm>
            <a:off x="4603636" y="2620898"/>
            <a:ext cx="1679575" cy="1682750"/>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rgbClr val="3C6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 name="Freeform 22"/>
          <p:cNvSpPr/>
          <p:nvPr/>
        </p:nvSpPr>
        <p:spPr bwMode="auto">
          <a:xfrm>
            <a:off x="4603636" y="3689286"/>
            <a:ext cx="1679575" cy="1679575"/>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rgbClr val="F9B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4" name="Freeform 23"/>
          <p:cNvSpPr/>
          <p:nvPr/>
        </p:nvSpPr>
        <p:spPr bwMode="auto">
          <a:xfrm>
            <a:off x="5668848" y="2620898"/>
            <a:ext cx="1679575" cy="1682750"/>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rgbClr val="F9B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5" name="Freeform 24"/>
          <p:cNvSpPr/>
          <p:nvPr/>
        </p:nvSpPr>
        <p:spPr bwMode="auto">
          <a:xfrm>
            <a:off x="5668848" y="3689286"/>
            <a:ext cx="1679575" cy="1679575"/>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rgbClr val="3C6071"/>
          </a:solidFill>
          <a:ln>
            <a:noFill/>
          </a:ln>
        </p:spPr>
        <p:txBody>
          <a:bodyPr/>
          <a:lstStyle/>
          <a:p>
            <a:pPr fontAlgn="auto">
              <a:spcBef>
                <a:spcPts val="0"/>
              </a:spcBef>
              <a:spcAft>
                <a:spcPts val="0"/>
              </a:spcAft>
              <a:defRPr/>
            </a:pPr>
            <a:endParaRPr kumimoji="0" lang="zh-CN" altLang="en-US">
              <a:solidFill>
                <a:schemeClr val="tx1">
                  <a:lumMod val="50000"/>
                  <a:lumOff val="50000"/>
                </a:schemeClr>
              </a:solidFill>
              <a:cs typeface="+mn-ea"/>
              <a:sym typeface="+mn-lt"/>
            </a:endParaRPr>
          </a:p>
        </p:txBody>
      </p:sp>
      <p:sp>
        <p:nvSpPr>
          <p:cNvPr id="7" name="Line 30"/>
          <p:cNvSpPr>
            <a:spLocks noChangeShapeType="1"/>
          </p:cNvSpPr>
          <p:nvPr/>
        </p:nvSpPr>
        <p:spPr bwMode="auto">
          <a:xfrm flipH="1">
            <a:off x="4881448" y="2854261"/>
            <a:ext cx="760413" cy="0"/>
          </a:xfrm>
          <a:prstGeom prst="line">
            <a:avLst/>
          </a:prstGeom>
          <a:noFill/>
          <a:ln w="12700" cmpd="sng">
            <a:solidFill>
              <a:schemeClr val="tx1">
                <a:lumMod val="65000"/>
                <a:lumOff val="35000"/>
              </a:schemeClr>
            </a:solidFill>
            <a:prstDash val="dash"/>
            <a:round/>
            <a:tailEnd type="oval" w="sm" len="sm"/>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kumimoji="0" lang="zh-CN" altLang="en-US">
              <a:solidFill>
                <a:schemeClr val="tx1">
                  <a:lumMod val="50000"/>
                  <a:lumOff val="50000"/>
                </a:schemeClr>
              </a:solidFill>
              <a:cs typeface="+mn-ea"/>
              <a:sym typeface="+mn-lt"/>
            </a:endParaRPr>
          </a:p>
        </p:txBody>
      </p:sp>
      <p:sp>
        <p:nvSpPr>
          <p:cNvPr id="8" name="Line 31"/>
          <p:cNvSpPr>
            <a:spLocks noChangeShapeType="1"/>
          </p:cNvSpPr>
          <p:nvPr/>
        </p:nvSpPr>
        <p:spPr bwMode="auto">
          <a:xfrm>
            <a:off x="4881448" y="4341748"/>
            <a:ext cx="0" cy="749300"/>
          </a:xfrm>
          <a:prstGeom prst="line">
            <a:avLst/>
          </a:prstGeom>
          <a:noFill/>
          <a:ln w="12700" cmpd="sng">
            <a:solidFill>
              <a:schemeClr val="tx1">
                <a:lumMod val="65000"/>
                <a:lumOff val="35000"/>
              </a:schemeClr>
            </a:solidFill>
            <a:prstDash val="dash"/>
            <a:round/>
            <a:tailEnd type="oval" w="sm" len="sm"/>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kumimoji="0" lang="zh-CN" altLang="en-US">
              <a:solidFill>
                <a:schemeClr val="tx1">
                  <a:lumMod val="50000"/>
                  <a:lumOff val="50000"/>
                </a:schemeClr>
              </a:solidFill>
              <a:cs typeface="+mn-ea"/>
              <a:sym typeface="+mn-lt"/>
            </a:endParaRPr>
          </a:p>
        </p:txBody>
      </p:sp>
      <p:sp>
        <p:nvSpPr>
          <p:cNvPr id="9" name="Line 32"/>
          <p:cNvSpPr>
            <a:spLocks noChangeShapeType="1"/>
          </p:cNvSpPr>
          <p:nvPr/>
        </p:nvSpPr>
        <p:spPr bwMode="auto">
          <a:xfrm>
            <a:off x="6321311" y="5091048"/>
            <a:ext cx="720725" cy="0"/>
          </a:xfrm>
          <a:prstGeom prst="line">
            <a:avLst/>
          </a:prstGeom>
          <a:noFill/>
          <a:ln w="12700" cmpd="sng">
            <a:solidFill>
              <a:schemeClr val="tx1">
                <a:lumMod val="65000"/>
                <a:lumOff val="35000"/>
              </a:schemeClr>
            </a:solidFill>
            <a:prstDash val="dash"/>
            <a:round/>
            <a:tailEnd type="oval" w="sm" len="sm"/>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kumimoji="0" lang="zh-CN" altLang="en-US">
              <a:solidFill>
                <a:schemeClr val="tx1">
                  <a:lumMod val="50000"/>
                  <a:lumOff val="50000"/>
                </a:schemeClr>
              </a:solidFill>
              <a:cs typeface="+mn-ea"/>
              <a:sym typeface="+mn-lt"/>
            </a:endParaRPr>
          </a:p>
        </p:txBody>
      </p:sp>
      <p:sp>
        <p:nvSpPr>
          <p:cNvPr id="11" name="Line 33"/>
          <p:cNvSpPr>
            <a:spLocks noChangeShapeType="1"/>
          </p:cNvSpPr>
          <p:nvPr/>
        </p:nvSpPr>
        <p:spPr bwMode="auto">
          <a:xfrm flipV="1">
            <a:off x="7042036" y="3108049"/>
            <a:ext cx="28778" cy="535198"/>
          </a:xfrm>
          <a:prstGeom prst="line">
            <a:avLst/>
          </a:prstGeom>
          <a:noFill/>
          <a:ln w="12700" cmpd="sng">
            <a:solidFill>
              <a:schemeClr val="tx1">
                <a:lumMod val="65000"/>
                <a:lumOff val="35000"/>
              </a:schemeClr>
            </a:solidFill>
            <a:prstDash val="dash"/>
            <a:round/>
            <a:tailEnd type="oval" w="sm" len="sm"/>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kumimoji="0" lang="zh-CN" altLang="en-US">
              <a:solidFill>
                <a:schemeClr val="tx1">
                  <a:lumMod val="50000"/>
                  <a:lumOff val="50000"/>
                </a:schemeClr>
              </a:solidFill>
              <a:cs typeface="+mn-ea"/>
              <a:sym typeface="+mn-lt"/>
            </a:endParaRPr>
          </a:p>
        </p:txBody>
      </p:sp>
      <p:sp>
        <p:nvSpPr>
          <p:cNvPr id="12" name="Oval 14"/>
          <p:cNvSpPr>
            <a:spLocks noChangeArrowheads="1"/>
          </p:cNvSpPr>
          <p:nvPr/>
        </p:nvSpPr>
        <p:spPr bwMode="auto">
          <a:xfrm>
            <a:off x="5786445" y="2677140"/>
            <a:ext cx="404515" cy="404515"/>
          </a:xfrm>
          <a:prstGeom prst="ellipse">
            <a:avLst/>
          </a:prstGeom>
          <a:solidFill>
            <a:schemeClr val="bg1"/>
          </a:solidFill>
          <a:ln>
            <a:noFill/>
          </a:ln>
        </p:spPr>
        <p:txBody>
          <a:bodyPr/>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9pPr>
          </a:lstStyle>
          <a:p>
            <a:endParaRPr kumimoji="0" lang="zh-CN" altLang="en-US">
              <a:latin typeface="+mn-lt"/>
              <a:ea typeface="+mn-ea"/>
              <a:cs typeface="+mn-ea"/>
              <a:sym typeface="+mn-lt"/>
            </a:endParaRPr>
          </a:p>
        </p:txBody>
      </p:sp>
      <p:sp>
        <p:nvSpPr>
          <p:cNvPr id="15" name="Oval 14"/>
          <p:cNvSpPr>
            <a:spLocks noChangeArrowheads="1"/>
          </p:cNvSpPr>
          <p:nvPr/>
        </p:nvSpPr>
        <p:spPr bwMode="auto">
          <a:xfrm>
            <a:off x="6863143" y="3815564"/>
            <a:ext cx="404515" cy="404515"/>
          </a:xfrm>
          <a:prstGeom prst="ellipse">
            <a:avLst/>
          </a:prstGeom>
          <a:solidFill>
            <a:schemeClr val="bg1"/>
          </a:solidFill>
          <a:ln>
            <a:noFill/>
          </a:ln>
        </p:spPr>
        <p:txBody>
          <a:bodyPr/>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9pPr>
          </a:lstStyle>
          <a:p>
            <a:endParaRPr kumimoji="0" lang="zh-CN" altLang="en-US">
              <a:latin typeface="+mn-lt"/>
              <a:ea typeface="+mn-ea"/>
              <a:cs typeface="+mn-ea"/>
              <a:sym typeface="+mn-lt"/>
            </a:endParaRPr>
          </a:p>
        </p:txBody>
      </p:sp>
      <p:sp>
        <p:nvSpPr>
          <p:cNvPr id="18" name="Oval 14"/>
          <p:cNvSpPr>
            <a:spLocks noChangeArrowheads="1"/>
          </p:cNvSpPr>
          <p:nvPr/>
        </p:nvSpPr>
        <p:spPr bwMode="auto">
          <a:xfrm>
            <a:off x="5792560" y="4909388"/>
            <a:ext cx="404515" cy="404515"/>
          </a:xfrm>
          <a:prstGeom prst="ellipse">
            <a:avLst/>
          </a:prstGeom>
          <a:solidFill>
            <a:schemeClr val="bg1"/>
          </a:solidFill>
          <a:ln>
            <a:noFill/>
          </a:ln>
        </p:spPr>
        <p:txBody>
          <a:bodyPr/>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9pPr>
          </a:lstStyle>
          <a:p>
            <a:endParaRPr kumimoji="0" lang="zh-CN" altLang="en-US">
              <a:latin typeface="+mn-lt"/>
              <a:ea typeface="+mn-ea"/>
              <a:cs typeface="+mn-ea"/>
              <a:sym typeface="+mn-lt"/>
            </a:endParaRPr>
          </a:p>
        </p:txBody>
      </p:sp>
      <p:sp>
        <p:nvSpPr>
          <p:cNvPr id="20" name="Oval 14"/>
          <p:cNvSpPr>
            <a:spLocks noChangeArrowheads="1"/>
          </p:cNvSpPr>
          <p:nvPr/>
        </p:nvSpPr>
        <p:spPr bwMode="auto">
          <a:xfrm>
            <a:off x="4713559" y="3828571"/>
            <a:ext cx="404515" cy="404515"/>
          </a:xfrm>
          <a:prstGeom prst="ellipse">
            <a:avLst/>
          </a:prstGeom>
          <a:solidFill>
            <a:schemeClr val="bg1"/>
          </a:solidFill>
          <a:ln>
            <a:noFill/>
          </a:ln>
        </p:spPr>
        <p:txBody>
          <a:bodyPr/>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9pPr>
          </a:lstStyle>
          <a:p>
            <a:endParaRPr kumimoji="0" lang="zh-CN" altLang="en-US">
              <a:latin typeface="+mn-lt"/>
              <a:ea typeface="+mn-ea"/>
              <a:cs typeface="+mn-ea"/>
              <a:sym typeface="+mn-lt"/>
            </a:endParaRPr>
          </a:p>
        </p:txBody>
      </p:sp>
      <p:sp>
        <p:nvSpPr>
          <p:cNvPr id="22" name="文本框 21"/>
          <p:cNvSpPr txBox="1"/>
          <p:nvPr/>
        </p:nvSpPr>
        <p:spPr>
          <a:xfrm>
            <a:off x="995045" y="2361565"/>
            <a:ext cx="3445510" cy="1476375"/>
          </a:xfrm>
          <a:prstGeom prst="rect">
            <a:avLst/>
          </a:prstGeom>
          <a:noFill/>
        </p:spPr>
        <p:txBody>
          <a:bodyPr wrap="square" rtlCol="0">
            <a:spAutoFit/>
          </a:bodyPr>
          <a:lstStyle/>
          <a:p>
            <a:pPr algn="r">
              <a:lnSpc>
                <a:spcPct val="100000"/>
              </a:lnSpc>
            </a:pPr>
            <a:r>
              <a:rPr lang="en-US" altLang="zh-CN" dirty="0"/>
              <a:t>     </a:t>
            </a:r>
            <a:r>
              <a:rPr lang="zh-CN" altLang="en-US" dirty="0"/>
              <a:t>人类为了维持生存及适应生存环境而每天必须反复进行的、最基本的最具有共性的活动称为日常生活活动，如进食、修饰、穿衣、如厕、转移、大小便等。</a:t>
            </a:r>
            <a:endParaRPr lang="zh-CN" altLang="en-US" sz="1600" dirty="0">
              <a:solidFill>
                <a:schemeClr val="tx1"/>
              </a:solidFill>
              <a:latin typeface="字魂59号-创粗黑" panose="00000500000000000000" pitchFamily="2" charset="-122"/>
              <a:ea typeface="字魂59号-创粗黑" panose="00000500000000000000" pitchFamily="2" charset="-122"/>
            </a:endParaRPr>
          </a:p>
        </p:txBody>
      </p:sp>
      <p:sp>
        <p:nvSpPr>
          <p:cNvPr id="23" name="文本框 22"/>
          <p:cNvSpPr txBox="1"/>
          <p:nvPr/>
        </p:nvSpPr>
        <p:spPr>
          <a:xfrm>
            <a:off x="1236306" y="5097145"/>
            <a:ext cx="3644939" cy="1198880"/>
          </a:xfrm>
          <a:prstGeom prst="rect">
            <a:avLst/>
          </a:prstGeom>
          <a:noFill/>
        </p:spPr>
        <p:txBody>
          <a:bodyPr wrap="square" rtlCol="0">
            <a:spAutoFit/>
          </a:bodyPr>
          <a:lstStyle/>
          <a:p>
            <a:pPr algn="l">
              <a:lnSpc>
                <a:spcPct val="100000"/>
              </a:lnSpc>
            </a:pPr>
            <a:r>
              <a:rPr lang="en-US" altLang="zh-CN" dirty="0"/>
              <a:t>      </a:t>
            </a:r>
            <a:r>
              <a:rPr lang="zh-CN" altLang="en-US" dirty="0"/>
              <a:t>指利用生产性活动（如木工、金工、编织、制陶等）对患者进行训练，以达到改善功能目的的训练技术。</a:t>
            </a:r>
            <a:endParaRPr lang="zh-CN" altLang="en-US" sz="1600" dirty="0">
              <a:solidFill>
                <a:schemeClr val="tx1"/>
              </a:solidFill>
              <a:latin typeface="字魂59号-创粗黑" panose="00000500000000000000" pitchFamily="2" charset="-122"/>
              <a:ea typeface="字魂59号-创粗黑" panose="00000500000000000000" pitchFamily="2" charset="-122"/>
            </a:endParaRPr>
          </a:p>
        </p:txBody>
      </p:sp>
      <p:sp>
        <p:nvSpPr>
          <p:cNvPr id="24" name="文本框 23"/>
          <p:cNvSpPr txBox="1"/>
          <p:nvPr/>
        </p:nvSpPr>
        <p:spPr>
          <a:xfrm>
            <a:off x="7543165" y="2192020"/>
            <a:ext cx="3445510" cy="922020"/>
          </a:xfrm>
          <a:prstGeom prst="rect">
            <a:avLst/>
          </a:prstGeom>
          <a:noFill/>
        </p:spPr>
        <p:txBody>
          <a:bodyPr wrap="square" rtlCol="0">
            <a:spAutoFit/>
          </a:bodyPr>
          <a:lstStyle/>
          <a:p>
            <a:r>
              <a:rPr lang="en-US" altLang="zh-CN" dirty="0"/>
              <a:t>        </a:t>
            </a:r>
            <a:r>
              <a:rPr lang="zh-CN" altLang="en-US" dirty="0"/>
              <a:t>转移活动是</a:t>
            </a:r>
            <a:r>
              <a:rPr lang="en-US" altLang="zh-CN" dirty="0"/>
              <a:t>ADL</a:t>
            </a:r>
            <a:r>
              <a:rPr lang="zh-CN" altLang="en-US" dirty="0"/>
              <a:t>的重要内容之一，转移活动包括床椅转移、如厕、入浴活动转移等。</a:t>
            </a:r>
            <a:endParaRPr lang="zh-CN" altLang="en-US" sz="1600" dirty="0">
              <a:solidFill>
                <a:schemeClr val="tx1"/>
              </a:solidFill>
              <a:latin typeface="字魂59号-创粗黑" panose="00000500000000000000" pitchFamily="2" charset="-122"/>
              <a:ea typeface="字魂59号-创粗黑" panose="00000500000000000000" pitchFamily="2" charset="-122"/>
            </a:endParaRPr>
          </a:p>
        </p:txBody>
      </p:sp>
      <p:sp>
        <p:nvSpPr>
          <p:cNvPr id="25" name="文本框 24"/>
          <p:cNvSpPr txBox="1"/>
          <p:nvPr/>
        </p:nvSpPr>
        <p:spPr>
          <a:xfrm>
            <a:off x="7213599" y="4819650"/>
            <a:ext cx="4363357" cy="1476375"/>
          </a:xfrm>
          <a:prstGeom prst="rect">
            <a:avLst/>
          </a:prstGeom>
          <a:noFill/>
        </p:spPr>
        <p:txBody>
          <a:bodyPr wrap="square" rtlCol="0">
            <a:spAutoFit/>
          </a:bodyPr>
          <a:lstStyle/>
          <a:p>
            <a:r>
              <a:rPr lang="en-US" altLang="zh-CN" dirty="0"/>
              <a:t>       </a:t>
            </a:r>
            <a:r>
              <a:rPr lang="zh-CN" altLang="en-US" dirty="0"/>
              <a:t>手功能训练是作业治疗的核心内容，通过功能性活动练习，以提高手的握力和捏力；通过双手协调、手眼协调和手内协调训练获得手部的正确控制和稳定运动，改善手的灵活性。</a:t>
            </a:r>
            <a:endParaRPr lang="zh-CN" altLang="en-US" sz="1600" dirty="0">
              <a:solidFill>
                <a:schemeClr val="tx1"/>
              </a:solidFill>
              <a:latin typeface="字魂59号-创粗黑" panose="00000500000000000000" pitchFamily="2" charset="-122"/>
              <a:ea typeface="字魂59号-创粗黑" panose="00000500000000000000" pitchFamily="2" charset="-122"/>
            </a:endParaRPr>
          </a:p>
        </p:txBody>
      </p:sp>
      <p:sp>
        <p:nvSpPr>
          <p:cNvPr id="28" name="文本框 27"/>
          <p:cNvSpPr txBox="1"/>
          <p:nvPr/>
        </p:nvSpPr>
        <p:spPr>
          <a:xfrm>
            <a:off x="1636395" y="4630420"/>
            <a:ext cx="3077210" cy="460375"/>
          </a:xfrm>
          <a:prstGeom prst="rect">
            <a:avLst/>
          </a:prstGeom>
          <a:noFill/>
        </p:spPr>
        <p:txBody>
          <a:bodyPr wrap="square" rtlCol="0">
            <a:spAutoFit/>
          </a:bodyPr>
          <a:lstStyle/>
          <a:p>
            <a:pPr algn="dist"/>
            <a:r>
              <a:rPr lang="en-US" altLang="zh-CN" sz="2400" b="1" dirty="0">
                <a:solidFill>
                  <a:srgbClr val="3C6071"/>
                </a:solidFill>
                <a:latin typeface="字魂63号-泡泡体" panose="00000500000000000000" charset="-122"/>
                <a:ea typeface="字魂63号-泡泡体" panose="00000500000000000000" charset="-122"/>
              </a:rPr>
              <a:t>3.</a:t>
            </a:r>
            <a:r>
              <a:rPr lang="zh-CN" altLang="en-US" sz="2400" b="1" dirty="0">
                <a:solidFill>
                  <a:srgbClr val="3C6071"/>
                </a:solidFill>
                <a:latin typeface="字魂63号-泡泡体" panose="00000500000000000000" charset="-122"/>
                <a:ea typeface="字魂63号-泡泡体" panose="00000500000000000000" charset="-122"/>
              </a:rPr>
              <a:t>生产性活动训练</a:t>
            </a:r>
            <a:endParaRPr lang="zh-CN" altLang="en-US" sz="2400" b="1" dirty="0">
              <a:solidFill>
                <a:srgbClr val="3C6071"/>
              </a:solidFill>
              <a:latin typeface="字魂63号-泡泡体" panose="00000500000000000000" charset="-122"/>
              <a:ea typeface="字魂63号-泡泡体" panose="00000500000000000000" charset="-122"/>
            </a:endParaRPr>
          </a:p>
        </p:txBody>
      </p:sp>
      <p:sp>
        <p:nvSpPr>
          <p:cNvPr id="29" name="文本框 28"/>
          <p:cNvSpPr txBox="1"/>
          <p:nvPr/>
        </p:nvSpPr>
        <p:spPr>
          <a:xfrm>
            <a:off x="1636356" y="1899899"/>
            <a:ext cx="2967280" cy="461665"/>
          </a:xfrm>
          <a:prstGeom prst="rect">
            <a:avLst/>
          </a:prstGeom>
          <a:noFill/>
        </p:spPr>
        <p:txBody>
          <a:bodyPr wrap="square" rtlCol="0">
            <a:spAutoFit/>
          </a:bodyPr>
          <a:lstStyle/>
          <a:p>
            <a:pPr algn="dist"/>
            <a:r>
              <a:rPr lang="en-US" altLang="zh-CN" sz="2400" b="1" dirty="0">
                <a:solidFill>
                  <a:srgbClr val="3C6071"/>
                </a:solidFill>
                <a:latin typeface="字魂63号-泡泡体" panose="00000500000000000000" charset="-122"/>
                <a:ea typeface="字魂63号-泡泡体" panose="00000500000000000000" charset="-122"/>
              </a:rPr>
              <a:t>1.</a:t>
            </a:r>
            <a:r>
              <a:rPr lang="zh-CN" altLang="en-US" sz="2400" b="1" dirty="0">
                <a:solidFill>
                  <a:srgbClr val="3C6071"/>
                </a:solidFill>
                <a:latin typeface="字魂63号-泡泡体" panose="00000500000000000000" charset="-122"/>
                <a:ea typeface="字魂63号-泡泡体" panose="00000500000000000000" charset="-122"/>
              </a:rPr>
              <a:t>日常生活活动训练</a:t>
            </a:r>
            <a:endParaRPr lang="zh-CN" altLang="en-US" sz="2400" b="1" dirty="0">
              <a:solidFill>
                <a:srgbClr val="3C6071"/>
              </a:solidFill>
              <a:latin typeface="字魂63号-泡泡体" panose="00000500000000000000" charset="-122"/>
              <a:ea typeface="字魂63号-泡泡体" panose="00000500000000000000" charset="-122"/>
            </a:endParaRPr>
          </a:p>
        </p:txBody>
      </p:sp>
      <p:sp>
        <p:nvSpPr>
          <p:cNvPr id="30" name="文本框 29"/>
          <p:cNvSpPr txBox="1"/>
          <p:nvPr/>
        </p:nvSpPr>
        <p:spPr>
          <a:xfrm>
            <a:off x="7651115" y="1730375"/>
            <a:ext cx="2162356" cy="461665"/>
          </a:xfrm>
          <a:prstGeom prst="rect">
            <a:avLst/>
          </a:prstGeom>
          <a:noFill/>
        </p:spPr>
        <p:txBody>
          <a:bodyPr wrap="square" rtlCol="0">
            <a:spAutoFit/>
          </a:bodyPr>
          <a:lstStyle/>
          <a:p>
            <a:pPr algn="dist"/>
            <a:r>
              <a:rPr lang="en-US" altLang="zh-CN" sz="2400" b="1" dirty="0">
                <a:solidFill>
                  <a:srgbClr val="3C6071"/>
                </a:solidFill>
                <a:latin typeface="字魂63号-泡泡体" panose="00000500000000000000" charset="-122"/>
                <a:ea typeface="字魂63号-泡泡体" panose="00000500000000000000" charset="-122"/>
              </a:rPr>
              <a:t>2.</a:t>
            </a:r>
            <a:r>
              <a:rPr lang="zh-CN" altLang="en-US" sz="2400" b="1" dirty="0">
                <a:solidFill>
                  <a:srgbClr val="3C6071"/>
                </a:solidFill>
                <a:latin typeface="字魂63号-泡泡体" panose="00000500000000000000" charset="-122"/>
                <a:ea typeface="字魂63号-泡泡体" panose="00000500000000000000" charset="-122"/>
              </a:rPr>
              <a:t>转移训练</a:t>
            </a:r>
            <a:endParaRPr lang="zh-CN" altLang="en-US" sz="2400" b="1" dirty="0">
              <a:solidFill>
                <a:srgbClr val="3C6071"/>
              </a:solidFill>
              <a:latin typeface="字魂63号-泡泡体" panose="00000500000000000000" charset="-122"/>
              <a:ea typeface="字魂63号-泡泡体" panose="00000500000000000000" charset="-122"/>
            </a:endParaRPr>
          </a:p>
        </p:txBody>
      </p:sp>
      <p:sp>
        <p:nvSpPr>
          <p:cNvPr id="31" name="文本框 30"/>
          <p:cNvSpPr txBox="1"/>
          <p:nvPr/>
        </p:nvSpPr>
        <p:spPr>
          <a:xfrm>
            <a:off x="8228329" y="4298950"/>
            <a:ext cx="2074999" cy="461665"/>
          </a:xfrm>
          <a:prstGeom prst="rect">
            <a:avLst/>
          </a:prstGeom>
          <a:noFill/>
        </p:spPr>
        <p:txBody>
          <a:bodyPr wrap="square" rtlCol="0">
            <a:spAutoFit/>
          </a:bodyPr>
          <a:lstStyle/>
          <a:p>
            <a:pPr algn="dist"/>
            <a:r>
              <a:rPr lang="en-US" altLang="zh-CN" sz="2400" b="1" dirty="0">
                <a:solidFill>
                  <a:srgbClr val="3C6071"/>
                </a:solidFill>
                <a:latin typeface="字魂63号-泡泡体" panose="00000500000000000000" charset="-122"/>
                <a:ea typeface="字魂63号-泡泡体" panose="00000500000000000000" charset="-122"/>
              </a:rPr>
              <a:t>4.</a:t>
            </a:r>
            <a:r>
              <a:rPr lang="zh-CN" altLang="en-US" sz="2400" b="1" dirty="0">
                <a:solidFill>
                  <a:srgbClr val="3C6071"/>
                </a:solidFill>
                <a:latin typeface="字魂63号-泡泡体" panose="00000500000000000000" charset="-122"/>
                <a:ea typeface="字魂63号-泡泡体" panose="00000500000000000000" charset="-122"/>
              </a:rPr>
              <a:t>手功能训练</a:t>
            </a:r>
            <a:endParaRPr lang="zh-CN" altLang="en-US" sz="2400" b="1" dirty="0">
              <a:solidFill>
                <a:srgbClr val="3C6071"/>
              </a:solidFill>
              <a:latin typeface="字魂63号-泡泡体" panose="00000500000000000000" charset="-122"/>
              <a:ea typeface="字魂63号-泡泡体" panose="00000500000000000000"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3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
                                        </p:tgtEl>
                                      </p:cBhvr>
                                    </p:animEffect>
                                  </p:childTnLst>
                                </p:cTn>
                              </p:par>
                              <p:par>
                                <p:cTn id="25" presetID="25"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0" dur="1000" fill="hold"/>
                                        <p:tgtEl>
                                          <p:spTgt spid="1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6"/>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40" dur="1000" fill="hold"/>
                                        <p:tgtEl>
                                          <p:spTgt spid="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50" dur="1000" fill="hold"/>
                                        <p:tgtEl>
                                          <p:spTgt spid="3"/>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60" dur="1000" fill="hold"/>
                                        <p:tgtEl>
                                          <p:spTgt spid="4"/>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4"/>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0" dur="1000" fill="hold"/>
                                        <p:tgtEl>
                                          <p:spTgt spid="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5"/>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80" dur="1000" fill="hold"/>
                                        <p:tgtEl>
                                          <p:spTgt spid="7"/>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7"/>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p:cTn id="8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90" dur="1000" fill="hold"/>
                                        <p:tgtEl>
                                          <p:spTgt spid="8"/>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8"/>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p:cTn id="9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0" dur="1000" fill="hold"/>
                                        <p:tgtEl>
                                          <p:spTgt spid="9"/>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9"/>
                                        </p:tgtEl>
                                      </p:cBhvr>
                                    </p:animEffect>
                                  </p:childTnLst>
                                </p:cTn>
                              </p:par>
                              <p:par>
                                <p:cTn id="105" presetID="25" presetClass="entr" presetSubtype="0" fill="hold" grpId="0" nodeType="withEffect">
                                  <p:stCondLst>
                                    <p:cond delay="0"/>
                                  </p:stCondLst>
                                  <p:childTnLst>
                                    <p:set>
                                      <p:cBhvr>
                                        <p:cTn id="106" dur="1" fill="hold">
                                          <p:stCondLst>
                                            <p:cond delay="0"/>
                                          </p:stCondLst>
                                        </p:cTn>
                                        <p:tgtEl>
                                          <p:spTgt spid="11"/>
                                        </p:tgtEl>
                                        <p:attrNameLst>
                                          <p:attrName>style.visibility</p:attrName>
                                        </p:attrNameLst>
                                      </p:cBhvr>
                                      <p:to>
                                        <p:strVal val="visible"/>
                                      </p:to>
                                    </p:set>
                                    <p:anim calcmode="lin" valueType="num">
                                      <p:cBhvr>
                                        <p:cTn id="10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10" dur="1000" fill="hold"/>
                                        <p:tgtEl>
                                          <p:spTgt spid="11"/>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11"/>
                                        </p:tgtEl>
                                      </p:cBhvr>
                                    </p:animEffect>
                                  </p:childTnLst>
                                </p:cTn>
                              </p:par>
                              <p:par>
                                <p:cTn id="115" presetID="25" presetClass="entr" presetSubtype="0" fill="hold" grpId="0" nodeType="with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p:cTn id="1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20" dur="1000" fill="hold"/>
                                        <p:tgtEl>
                                          <p:spTgt spid="12"/>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12"/>
                                        </p:tgtEl>
                                      </p:cBhvr>
                                    </p:animEffect>
                                  </p:childTnLst>
                                </p:cTn>
                              </p:par>
                              <p:par>
                                <p:cTn id="125" presetID="25" presetClass="entr" presetSubtype="0"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30" dur="1000" fill="hold"/>
                                        <p:tgtEl>
                                          <p:spTgt spid="15"/>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15"/>
                                        </p:tgtEl>
                                      </p:cBhvr>
                                    </p:animEffect>
                                  </p:childTnLst>
                                </p:cTn>
                              </p:par>
                              <p:par>
                                <p:cTn id="135" presetID="25" presetClass="entr" presetSubtype="0" fill="hold" grpId="0" nodeType="withEffect">
                                  <p:stCondLst>
                                    <p:cond delay="0"/>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3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3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40" dur="1000" fill="hold"/>
                                        <p:tgtEl>
                                          <p:spTgt spid="18"/>
                                        </p:tgtEl>
                                        <p:attrNameLst>
                                          <p:attrName>ppt_h</p:attrName>
                                        </p:attrNameLst>
                                      </p:cBhvr>
                                      <p:tavLst>
                                        <p:tav tm="0">
                                          <p:val>
                                            <p:strVal val="#ppt_h"/>
                                          </p:val>
                                        </p:tav>
                                        <p:tav tm="100000">
                                          <p:val>
                                            <p:strVal val="#ppt_h"/>
                                          </p:val>
                                        </p:tav>
                                      </p:tavLst>
                                    </p:anim>
                                    <p:anim calcmode="lin" valueType="num">
                                      <p:cBhvr>
                                        <p:cTn id="14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4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4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4" dur="1000" decel="50000">
                                          <p:stCondLst>
                                            <p:cond delay="0"/>
                                          </p:stCondLst>
                                        </p:cTn>
                                        <p:tgtEl>
                                          <p:spTgt spid="18"/>
                                        </p:tgtEl>
                                      </p:cBhvr>
                                    </p:animEffect>
                                  </p:childTnLst>
                                </p:cTn>
                              </p:par>
                              <p:par>
                                <p:cTn id="145" presetID="25" presetClass="entr" presetSubtype="0" fill="hold" grpId="0" nodeType="withEffect">
                                  <p:stCondLst>
                                    <p:cond delay="0"/>
                                  </p:stCondLst>
                                  <p:childTnLst>
                                    <p:set>
                                      <p:cBhvr>
                                        <p:cTn id="146" dur="1" fill="hold">
                                          <p:stCondLst>
                                            <p:cond delay="0"/>
                                          </p:stCondLst>
                                        </p:cTn>
                                        <p:tgtEl>
                                          <p:spTgt spid="20"/>
                                        </p:tgtEl>
                                        <p:attrNameLst>
                                          <p:attrName>style.visibility</p:attrName>
                                        </p:attrNameLst>
                                      </p:cBhvr>
                                      <p:to>
                                        <p:strVal val="visible"/>
                                      </p:to>
                                    </p:set>
                                    <p:anim calcmode="lin" valueType="num">
                                      <p:cBhvr>
                                        <p:cTn id="14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4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4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50" dur="1000" fill="hold"/>
                                        <p:tgtEl>
                                          <p:spTgt spid="20"/>
                                        </p:tgtEl>
                                        <p:attrNameLst>
                                          <p:attrName>ppt_h</p:attrName>
                                        </p:attrNameLst>
                                      </p:cBhvr>
                                      <p:tavLst>
                                        <p:tav tm="0">
                                          <p:val>
                                            <p:strVal val="#ppt_h"/>
                                          </p:val>
                                        </p:tav>
                                        <p:tav tm="100000">
                                          <p:val>
                                            <p:strVal val="#ppt_h"/>
                                          </p:val>
                                        </p:tav>
                                      </p:tavLst>
                                    </p:anim>
                                    <p:anim calcmode="lin" valueType="num">
                                      <p:cBhvr>
                                        <p:cTn id="15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5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5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54" dur="1000" decel="50000">
                                          <p:stCondLst>
                                            <p:cond delay="0"/>
                                          </p:stCondLst>
                                        </p:cTn>
                                        <p:tgtEl>
                                          <p:spTgt spid="20"/>
                                        </p:tgtEl>
                                      </p:cBhvr>
                                    </p:animEffect>
                                  </p:childTnLst>
                                </p:cTn>
                              </p:par>
                              <p:par>
                                <p:cTn id="155" presetID="25" presetClass="entr" presetSubtype="0" fill="hold" grpId="0" nodeType="withEffect">
                                  <p:stCondLst>
                                    <p:cond delay="0"/>
                                  </p:stCondLst>
                                  <p:childTnLst>
                                    <p:set>
                                      <p:cBhvr>
                                        <p:cTn id="156" dur="1" fill="hold">
                                          <p:stCondLst>
                                            <p:cond delay="0"/>
                                          </p:stCondLst>
                                        </p:cTn>
                                        <p:tgtEl>
                                          <p:spTgt spid="22"/>
                                        </p:tgtEl>
                                        <p:attrNameLst>
                                          <p:attrName>style.visibility</p:attrName>
                                        </p:attrNameLst>
                                      </p:cBhvr>
                                      <p:to>
                                        <p:strVal val="visible"/>
                                      </p:to>
                                    </p:set>
                                    <p:anim calcmode="lin" valueType="num">
                                      <p:cBhvr>
                                        <p:cTn id="15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5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5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60" dur="1000" fill="hold"/>
                                        <p:tgtEl>
                                          <p:spTgt spid="22"/>
                                        </p:tgtEl>
                                        <p:attrNameLst>
                                          <p:attrName>ppt_h</p:attrName>
                                        </p:attrNameLst>
                                      </p:cBhvr>
                                      <p:tavLst>
                                        <p:tav tm="0">
                                          <p:val>
                                            <p:strVal val="#ppt_h"/>
                                          </p:val>
                                        </p:tav>
                                        <p:tav tm="100000">
                                          <p:val>
                                            <p:strVal val="#ppt_h"/>
                                          </p:val>
                                        </p:tav>
                                      </p:tavLst>
                                    </p:anim>
                                    <p:anim calcmode="lin" valueType="num">
                                      <p:cBhvr>
                                        <p:cTn id="16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6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6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64" dur="1000" decel="50000">
                                          <p:stCondLst>
                                            <p:cond delay="0"/>
                                          </p:stCondLst>
                                        </p:cTn>
                                        <p:tgtEl>
                                          <p:spTgt spid="22"/>
                                        </p:tgtEl>
                                      </p:cBhvr>
                                    </p:animEffect>
                                  </p:childTnLst>
                                </p:cTn>
                              </p:par>
                              <p:par>
                                <p:cTn id="165" presetID="25" presetClass="entr" presetSubtype="0" fill="hold" grpId="0" nodeType="with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70" dur="1000" fill="hold"/>
                                        <p:tgtEl>
                                          <p:spTgt spid="23"/>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23"/>
                                        </p:tgtEl>
                                      </p:cBhvr>
                                    </p:animEffect>
                                  </p:childTnLst>
                                </p:cTn>
                              </p:par>
                              <p:par>
                                <p:cTn id="175" presetID="25" presetClass="entr" presetSubtype="0" fill="hold" grpId="0" nodeType="withEffect">
                                  <p:stCondLst>
                                    <p:cond delay="0"/>
                                  </p:stCondLst>
                                  <p:childTnLst>
                                    <p:set>
                                      <p:cBhvr>
                                        <p:cTn id="176" dur="1" fill="hold">
                                          <p:stCondLst>
                                            <p:cond delay="0"/>
                                          </p:stCondLst>
                                        </p:cTn>
                                        <p:tgtEl>
                                          <p:spTgt spid="24"/>
                                        </p:tgtEl>
                                        <p:attrNameLst>
                                          <p:attrName>style.visibility</p:attrName>
                                        </p:attrNameLst>
                                      </p:cBhvr>
                                      <p:to>
                                        <p:strVal val="visible"/>
                                      </p:to>
                                    </p:set>
                                    <p:anim calcmode="lin" valueType="num">
                                      <p:cBhvr>
                                        <p:cTn id="17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7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7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80" dur="1000" fill="hold"/>
                                        <p:tgtEl>
                                          <p:spTgt spid="24"/>
                                        </p:tgtEl>
                                        <p:attrNameLst>
                                          <p:attrName>ppt_h</p:attrName>
                                        </p:attrNameLst>
                                      </p:cBhvr>
                                      <p:tavLst>
                                        <p:tav tm="0">
                                          <p:val>
                                            <p:strVal val="#ppt_h"/>
                                          </p:val>
                                        </p:tav>
                                        <p:tav tm="100000">
                                          <p:val>
                                            <p:strVal val="#ppt_h"/>
                                          </p:val>
                                        </p:tav>
                                      </p:tavLst>
                                    </p:anim>
                                    <p:anim calcmode="lin" valueType="num">
                                      <p:cBhvr>
                                        <p:cTn id="18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8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8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84" dur="1000" decel="50000">
                                          <p:stCondLst>
                                            <p:cond delay="0"/>
                                          </p:stCondLst>
                                        </p:cTn>
                                        <p:tgtEl>
                                          <p:spTgt spid="24"/>
                                        </p:tgtEl>
                                      </p:cBhvr>
                                    </p:animEffect>
                                  </p:childTnLst>
                                </p:cTn>
                              </p:par>
                              <p:par>
                                <p:cTn id="185" presetID="25" presetClass="entr" presetSubtype="0" fill="hold" grpId="0" nodeType="withEffect">
                                  <p:stCondLst>
                                    <p:cond delay="0"/>
                                  </p:stCondLst>
                                  <p:childTnLst>
                                    <p:set>
                                      <p:cBhvr>
                                        <p:cTn id="186" dur="1" fill="hold">
                                          <p:stCondLst>
                                            <p:cond delay="0"/>
                                          </p:stCondLst>
                                        </p:cTn>
                                        <p:tgtEl>
                                          <p:spTgt spid="25"/>
                                        </p:tgtEl>
                                        <p:attrNameLst>
                                          <p:attrName>style.visibility</p:attrName>
                                        </p:attrNameLst>
                                      </p:cBhvr>
                                      <p:to>
                                        <p:strVal val="visible"/>
                                      </p:to>
                                    </p:set>
                                    <p:anim calcmode="lin" valueType="num">
                                      <p:cBhvr>
                                        <p:cTn id="18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8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8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90" dur="1000" fill="hold"/>
                                        <p:tgtEl>
                                          <p:spTgt spid="25"/>
                                        </p:tgtEl>
                                        <p:attrNameLst>
                                          <p:attrName>ppt_h</p:attrName>
                                        </p:attrNameLst>
                                      </p:cBhvr>
                                      <p:tavLst>
                                        <p:tav tm="0">
                                          <p:val>
                                            <p:strVal val="#ppt_h"/>
                                          </p:val>
                                        </p:tav>
                                        <p:tav tm="100000">
                                          <p:val>
                                            <p:strVal val="#ppt_h"/>
                                          </p:val>
                                        </p:tav>
                                      </p:tavLst>
                                    </p:anim>
                                    <p:anim calcmode="lin" valueType="num">
                                      <p:cBhvr>
                                        <p:cTn id="19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9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9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94" dur="1000" decel="50000">
                                          <p:stCondLst>
                                            <p:cond delay="0"/>
                                          </p:stCondLst>
                                        </p:cTn>
                                        <p:tgtEl>
                                          <p:spTgt spid="25"/>
                                        </p:tgtEl>
                                      </p:cBhvr>
                                    </p:animEffect>
                                  </p:childTnLst>
                                </p:cTn>
                              </p:par>
                              <p:par>
                                <p:cTn id="195" presetID="25" presetClass="entr" presetSubtype="0" fill="hold" grpId="0" nodeType="withEffect">
                                  <p:stCondLst>
                                    <p:cond delay="0"/>
                                  </p:stCondLst>
                                  <p:childTnLst>
                                    <p:set>
                                      <p:cBhvr>
                                        <p:cTn id="196" dur="1" fill="hold">
                                          <p:stCondLst>
                                            <p:cond delay="0"/>
                                          </p:stCondLst>
                                        </p:cTn>
                                        <p:tgtEl>
                                          <p:spTgt spid="28"/>
                                        </p:tgtEl>
                                        <p:attrNameLst>
                                          <p:attrName>style.visibility</p:attrName>
                                        </p:attrNameLst>
                                      </p:cBhvr>
                                      <p:to>
                                        <p:strVal val="visible"/>
                                      </p:to>
                                    </p:set>
                                    <p:anim calcmode="lin" valueType="num">
                                      <p:cBhvr>
                                        <p:cTn id="197"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98"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99"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200" dur="1000" fill="hold"/>
                                        <p:tgtEl>
                                          <p:spTgt spid="28"/>
                                        </p:tgtEl>
                                        <p:attrNameLst>
                                          <p:attrName>ppt_h</p:attrName>
                                        </p:attrNameLst>
                                      </p:cBhvr>
                                      <p:tavLst>
                                        <p:tav tm="0">
                                          <p:val>
                                            <p:strVal val="#ppt_h"/>
                                          </p:val>
                                        </p:tav>
                                        <p:tav tm="100000">
                                          <p:val>
                                            <p:strVal val="#ppt_h"/>
                                          </p:val>
                                        </p:tav>
                                      </p:tavLst>
                                    </p:anim>
                                    <p:anim calcmode="lin" valueType="num">
                                      <p:cBhvr>
                                        <p:cTn id="201"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202"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203"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204" dur="1000" decel="50000">
                                          <p:stCondLst>
                                            <p:cond delay="0"/>
                                          </p:stCondLst>
                                        </p:cTn>
                                        <p:tgtEl>
                                          <p:spTgt spid="28"/>
                                        </p:tgtEl>
                                      </p:cBhvr>
                                    </p:animEffect>
                                  </p:childTnLst>
                                </p:cTn>
                              </p:par>
                              <p:par>
                                <p:cTn id="205" presetID="25" presetClass="entr" presetSubtype="0" fill="hold" grpId="0" nodeType="withEffect">
                                  <p:stCondLst>
                                    <p:cond delay="0"/>
                                  </p:stCondLst>
                                  <p:childTnLst>
                                    <p:set>
                                      <p:cBhvr>
                                        <p:cTn id="206" dur="1" fill="hold">
                                          <p:stCondLst>
                                            <p:cond delay="0"/>
                                          </p:stCondLst>
                                        </p:cTn>
                                        <p:tgtEl>
                                          <p:spTgt spid="29"/>
                                        </p:tgtEl>
                                        <p:attrNameLst>
                                          <p:attrName>style.visibility</p:attrName>
                                        </p:attrNameLst>
                                      </p:cBhvr>
                                      <p:to>
                                        <p:strVal val="visible"/>
                                      </p:to>
                                    </p:set>
                                    <p:anim calcmode="lin" valueType="num">
                                      <p:cBhvr>
                                        <p:cTn id="207"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208"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209"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210" dur="1000" fill="hold"/>
                                        <p:tgtEl>
                                          <p:spTgt spid="29"/>
                                        </p:tgtEl>
                                        <p:attrNameLst>
                                          <p:attrName>ppt_h</p:attrName>
                                        </p:attrNameLst>
                                      </p:cBhvr>
                                      <p:tavLst>
                                        <p:tav tm="0">
                                          <p:val>
                                            <p:strVal val="#ppt_h"/>
                                          </p:val>
                                        </p:tav>
                                        <p:tav tm="100000">
                                          <p:val>
                                            <p:strVal val="#ppt_h"/>
                                          </p:val>
                                        </p:tav>
                                      </p:tavLst>
                                    </p:anim>
                                    <p:anim calcmode="lin" valueType="num">
                                      <p:cBhvr>
                                        <p:cTn id="211"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212"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213"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214" dur="1000" decel="50000">
                                          <p:stCondLst>
                                            <p:cond delay="0"/>
                                          </p:stCondLst>
                                        </p:cTn>
                                        <p:tgtEl>
                                          <p:spTgt spid="29"/>
                                        </p:tgtEl>
                                      </p:cBhvr>
                                    </p:animEffect>
                                  </p:childTnLst>
                                </p:cTn>
                              </p:par>
                              <p:par>
                                <p:cTn id="215" presetID="25" presetClass="entr" presetSubtype="0" fill="hold" grpId="0" nodeType="withEffect">
                                  <p:stCondLst>
                                    <p:cond delay="0"/>
                                  </p:stCondLst>
                                  <p:childTnLst>
                                    <p:set>
                                      <p:cBhvr>
                                        <p:cTn id="216" dur="1" fill="hold">
                                          <p:stCondLst>
                                            <p:cond delay="0"/>
                                          </p:stCondLst>
                                        </p:cTn>
                                        <p:tgtEl>
                                          <p:spTgt spid="30"/>
                                        </p:tgtEl>
                                        <p:attrNameLst>
                                          <p:attrName>style.visibility</p:attrName>
                                        </p:attrNameLst>
                                      </p:cBhvr>
                                      <p:to>
                                        <p:strVal val="visible"/>
                                      </p:to>
                                    </p:set>
                                    <p:anim calcmode="lin" valueType="num">
                                      <p:cBhvr>
                                        <p:cTn id="21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21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21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220" dur="1000" fill="hold"/>
                                        <p:tgtEl>
                                          <p:spTgt spid="30"/>
                                        </p:tgtEl>
                                        <p:attrNameLst>
                                          <p:attrName>ppt_h</p:attrName>
                                        </p:attrNameLst>
                                      </p:cBhvr>
                                      <p:tavLst>
                                        <p:tav tm="0">
                                          <p:val>
                                            <p:strVal val="#ppt_h"/>
                                          </p:val>
                                        </p:tav>
                                        <p:tav tm="100000">
                                          <p:val>
                                            <p:strVal val="#ppt_h"/>
                                          </p:val>
                                        </p:tav>
                                      </p:tavLst>
                                    </p:anim>
                                    <p:anim calcmode="lin" valueType="num">
                                      <p:cBhvr>
                                        <p:cTn id="22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22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22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224" dur="1000" decel="50000">
                                          <p:stCondLst>
                                            <p:cond delay="0"/>
                                          </p:stCondLst>
                                        </p:cTn>
                                        <p:tgtEl>
                                          <p:spTgt spid="30"/>
                                        </p:tgtEl>
                                      </p:cBhvr>
                                    </p:animEffect>
                                  </p:childTnLst>
                                </p:cTn>
                              </p:par>
                              <p:par>
                                <p:cTn id="225" presetID="25" presetClass="entr" presetSubtype="0" fill="hold" grpId="0" nodeType="withEffect">
                                  <p:stCondLst>
                                    <p:cond delay="0"/>
                                  </p:stCondLst>
                                  <p:childTnLst>
                                    <p:set>
                                      <p:cBhvr>
                                        <p:cTn id="226" dur="1" fill="hold">
                                          <p:stCondLst>
                                            <p:cond delay="0"/>
                                          </p:stCondLst>
                                        </p:cTn>
                                        <p:tgtEl>
                                          <p:spTgt spid="31"/>
                                        </p:tgtEl>
                                        <p:attrNameLst>
                                          <p:attrName>style.visibility</p:attrName>
                                        </p:attrNameLst>
                                      </p:cBhvr>
                                      <p:to>
                                        <p:strVal val="visible"/>
                                      </p:to>
                                    </p:set>
                                    <p:anim calcmode="lin" valueType="num">
                                      <p:cBhvr>
                                        <p:cTn id="227"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228"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229"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230" dur="1000" fill="hold"/>
                                        <p:tgtEl>
                                          <p:spTgt spid="31"/>
                                        </p:tgtEl>
                                        <p:attrNameLst>
                                          <p:attrName>ppt_h</p:attrName>
                                        </p:attrNameLst>
                                      </p:cBhvr>
                                      <p:tavLst>
                                        <p:tav tm="0">
                                          <p:val>
                                            <p:strVal val="#ppt_h"/>
                                          </p:val>
                                        </p:tav>
                                        <p:tav tm="100000">
                                          <p:val>
                                            <p:strVal val="#ppt_h"/>
                                          </p:val>
                                        </p:tav>
                                      </p:tavLst>
                                    </p:anim>
                                    <p:anim calcmode="lin" valueType="num">
                                      <p:cBhvr>
                                        <p:cTn id="231"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232"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233"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234" dur="1000" decel="50000">
                                          <p:stCondLst>
                                            <p:cond delay="0"/>
                                          </p:stCondLst>
                                        </p:cTn>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2" grpId="0" animBg="1"/>
      <p:bldP spid="3" grpId="0" animBg="1"/>
      <p:bldP spid="4" grpId="0" animBg="1"/>
      <p:bldP spid="5" grpId="0" animBg="1"/>
      <p:bldP spid="7" grpId="0" animBg="1"/>
      <p:bldP spid="8" grpId="0" animBg="1"/>
      <p:bldP spid="9" grpId="0" animBg="1"/>
      <p:bldP spid="11" grpId="0" animBg="1"/>
      <p:bldP spid="12" grpId="0" animBg="1"/>
      <p:bldP spid="15" grpId="0" animBg="1"/>
      <p:bldP spid="18" grpId="0" animBg="1"/>
      <p:bldP spid="20" grpId="0" animBg="1"/>
      <p:bldP spid="22" grpId="0"/>
      <p:bldP spid="23" grpId="0"/>
      <p:bldP spid="24" grpId="0"/>
      <p:bldP spid="25"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0840" y="387350"/>
            <a:ext cx="11450320" cy="6148705"/>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63905" y="824272"/>
            <a:ext cx="3886200" cy="645160"/>
          </a:xfrm>
          <a:prstGeom prst="rect">
            <a:avLst/>
          </a:prstGeom>
        </p:spPr>
        <p:txBody>
          <a:bodyPr wrap="square">
            <a:spAutoFit/>
          </a:bodyPr>
          <a:lstStyle/>
          <a:p>
            <a:pPr lvl="0" algn="l">
              <a:buClrTx/>
              <a:buSzTx/>
              <a:buFontTx/>
              <a:defRPr/>
            </a:pPr>
            <a:r>
              <a:rPr lang="zh-CN" altLang="en-US" sz="3600" b="1" kern="100" dirty="0">
                <a:latin typeface="字魂63号-泡泡体" panose="00000500000000000000" charset="-122"/>
                <a:ea typeface="字魂63号-泡泡体" panose="00000500000000000000" charset="-122"/>
                <a:cs typeface="Times New Roman" panose="02020603050405020304" pitchFamily="18" charset="0"/>
                <a:sym typeface="+mn-ea"/>
              </a:rPr>
              <a:t>干预方法</a:t>
            </a:r>
            <a:endParaRPr lang="zh-CN" altLang="en-US" sz="3600" b="1" kern="100" dirty="0">
              <a:latin typeface="字魂63号-泡泡体" panose="00000500000000000000" charset="-122"/>
              <a:ea typeface="字魂63号-泡泡体" panose="00000500000000000000" charset="-122"/>
              <a:cs typeface="Times New Roman" panose="02020603050405020304" pitchFamily="18" charset="0"/>
              <a:sym typeface="+mn-ea"/>
            </a:endParaRPr>
          </a:p>
        </p:txBody>
      </p:sp>
      <p:pic>
        <p:nvPicPr>
          <p:cNvPr id="16" name="图片 15"/>
          <p:cNvPicPr>
            <a:picLocks noChangeAspect="1"/>
          </p:cNvPicPr>
          <p:nvPr/>
        </p:nvPicPr>
        <p:blipFill>
          <a:blip r:embed="rId1"/>
          <a:srcRect l="26786" t="6022" r="14251"/>
          <a:stretch>
            <a:fillRect/>
          </a:stretch>
        </p:blipFill>
        <p:spPr>
          <a:xfrm rot="20460000">
            <a:off x="419100" y="482600"/>
            <a:ext cx="778510" cy="1151890"/>
          </a:xfrm>
          <a:prstGeom prst="rect">
            <a:avLst/>
          </a:prstGeom>
        </p:spPr>
      </p:pic>
      <p:sp>
        <p:nvSpPr>
          <p:cNvPr id="2" name="Freeform 21"/>
          <p:cNvSpPr/>
          <p:nvPr/>
        </p:nvSpPr>
        <p:spPr bwMode="auto">
          <a:xfrm>
            <a:off x="4603636" y="2620898"/>
            <a:ext cx="1679575" cy="1682750"/>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rgbClr val="3C6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 name="Freeform 22"/>
          <p:cNvSpPr/>
          <p:nvPr/>
        </p:nvSpPr>
        <p:spPr bwMode="auto">
          <a:xfrm>
            <a:off x="4603636" y="3689286"/>
            <a:ext cx="1679575" cy="1679575"/>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rgbClr val="F9B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4" name="Freeform 23"/>
          <p:cNvSpPr/>
          <p:nvPr/>
        </p:nvSpPr>
        <p:spPr bwMode="auto">
          <a:xfrm>
            <a:off x="5668848" y="2620898"/>
            <a:ext cx="1679575" cy="1682750"/>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rgbClr val="F9B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5" name="Freeform 24"/>
          <p:cNvSpPr/>
          <p:nvPr/>
        </p:nvSpPr>
        <p:spPr bwMode="auto">
          <a:xfrm>
            <a:off x="5668848" y="3689286"/>
            <a:ext cx="1679575" cy="1679575"/>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rgbClr val="3C6071"/>
          </a:solidFill>
          <a:ln>
            <a:noFill/>
          </a:ln>
        </p:spPr>
        <p:txBody>
          <a:bodyPr/>
          <a:lstStyle/>
          <a:p>
            <a:pPr fontAlgn="auto">
              <a:spcBef>
                <a:spcPts val="0"/>
              </a:spcBef>
              <a:spcAft>
                <a:spcPts val="0"/>
              </a:spcAft>
              <a:defRPr/>
            </a:pPr>
            <a:endParaRPr kumimoji="0" lang="zh-CN" altLang="en-US">
              <a:solidFill>
                <a:schemeClr val="tx1">
                  <a:lumMod val="50000"/>
                  <a:lumOff val="50000"/>
                </a:schemeClr>
              </a:solidFill>
              <a:cs typeface="+mn-ea"/>
              <a:sym typeface="+mn-lt"/>
            </a:endParaRPr>
          </a:p>
        </p:txBody>
      </p:sp>
      <p:sp>
        <p:nvSpPr>
          <p:cNvPr id="7" name="Line 30"/>
          <p:cNvSpPr>
            <a:spLocks noChangeShapeType="1"/>
          </p:cNvSpPr>
          <p:nvPr/>
        </p:nvSpPr>
        <p:spPr bwMode="auto">
          <a:xfrm flipH="1">
            <a:off x="4881448" y="2854261"/>
            <a:ext cx="760413" cy="0"/>
          </a:xfrm>
          <a:prstGeom prst="line">
            <a:avLst/>
          </a:prstGeom>
          <a:noFill/>
          <a:ln w="12700" cmpd="sng">
            <a:solidFill>
              <a:schemeClr val="tx1">
                <a:lumMod val="65000"/>
                <a:lumOff val="35000"/>
              </a:schemeClr>
            </a:solidFill>
            <a:prstDash val="dash"/>
            <a:round/>
            <a:tailEnd type="oval" w="sm" len="sm"/>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kumimoji="0" lang="zh-CN" altLang="en-US">
              <a:solidFill>
                <a:schemeClr val="tx1">
                  <a:lumMod val="50000"/>
                  <a:lumOff val="50000"/>
                </a:schemeClr>
              </a:solidFill>
              <a:cs typeface="+mn-ea"/>
              <a:sym typeface="+mn-lt"/>
            </a:endParaRPr>
          </a:p>
        </p:txBody>
      </p:sp>
      <p:sp>
        <p:nvSpPr>
          <p:cNvPr id="8" name="Line 31"/>
          <p:cNvSpPr>
            <a:spLocks noChangeShapeType="1"/>
          </p:cNvSpPr>
          <p:nvPr/>
        </p:nvSpPr>
        <p:spPr bwMode="auto">
          <a:xfrm>
            <a:off x="4881448" y="4341748"/>
            <a:ext cx="0" cy="749300"/>
          </a:xfrm>
          <a:prstGeom prst="line">
            <a:avLst/>
          </a:prstGeom>
          <a:noFill/>
          <a:ln w="12700" cmpd="sng">
            <a:solidFill>
              <a:schemeClr val="tx1">
                <a:lumMod val="65000"/>
                <a:lumOff val="35000"/>
              </a:schemeClr>
            </a:solidFill>
            <a:prstDash val="dash"/>
            <a:round/>
            <a:tailEnd type="oval" w="sm" len="sm"/>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kumimoji="0" lang="zh-CN" altLang="en-US">
              <a:solidFill>
                <a:schemeClr val="tx1">
                  <a:lumMod val="50000"/>
                  <a:lumOff val="50000"/>
                </a:schemeClr>
              </a:solidFill>
              <a:cs typeface="+mn-ea"/>
              <a:sym typeface="+mn-lt"/>
            </a:endParaRPr>
          </a:p>
        </p:txBody>
      </p:sp>
      <p:sp>
        <p:nvSpPr>
          <p:cNvPr id="9" name="Line 32"/>
          <p:cNvSpPr>
            <a:spLocks noChangeShapeType="1"/>
          </p:cNvSpPr>
          <p:nvPr/>
        </p:nvSpPr>
        <p:spPr bwMode="auto">
          <a:xfrm>
            <a:off x="6321311" y="5091048"/>
            <a:ext cx="720725" cy="0"/>
          </a:xfrm>
          <a:prstGeom prst="line">
            <a:avLst/>
          </a:prstGeom>
          <a:noFill/>
          <a:ln w="12700" cmpd="sng">
            <a:solidFill>
              <a:schemeClr val="tx1">
                <a:lumMod val="65000"/>
                <a:lumOff val="35000"/>
              </a:schemeClr>
            </a:solidFill>
            <a:prstDash val="dash"/>
            <a:round/>
            <a:tailEnd type="oval" w="sm" len="sm"/>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kumimoji="0" lang="zh-CN" altLang="en-US">
              <a:solidFill>
                <a:schemeClr val="tx1">
                  <a:lumMod val="50000"/>
                  <a:lumOff val="50000"/>
                </a:schemeClr>
              </a:solidFill>
              <a:cs typeface="+mn-ea"/>
              <a:sym typeface="+mn-lt"/>
            </a:endParaRPr>
          </a:p>
        </p:txBody>
      </p:sp>
      <p:sp>
        <p:nvSpPr>
          <p:cNvPr id="11" name="Line 33"/>
          <p:cNvSpPr>
            <a:spLocks noChangeShapeType="1"/>
          </p:cNvSpPr>
          <p:nvPr/>
        </p:nvSpPr>
        <p:spPr bwMode="auto">
          <a:xfrm flipV="1">
            <a:off x="7042036" y="3108049"/>
            <a:ext cx="28778" cy="535198"/>
          </a:xfrm>
          <a:prstGeom prst="line">
            <a:avLst/>
          </a:prstGeom>
          <a:noFill/>
          <a:ln w="12700" cmpd="sng">
            <a:solidFill>
              <a:schemeClr val="tx1">
                <a:lumMod val="65000"/>
                <a:lumOff val="35000"/>
              </a:schemeClr>
            </a:solidFill>
            <a:prstDash val="dash"/>
            <a:round/>
            <a:tailEnd type="oval" w="sm" len="sm"/>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kumimoji="0" lang="zh-CN" altLang="en-US">
              <a:solidFill>
                <a:schemeClr val="tx1">
                  <a:lumMod val="50000"/>
                  <a:lumOff val="50000"/>
                </a:schemeClr>
              </a:solidFill>
              <a:cs typeface="+mn-ea"/>
              <a:sym typeface="+mn-lt"/>
            </a:endParaRPr>
          </a:p>
        </p:txBody>
      </p:sp>
      <p:sp>
        <p:nvSpPr>
          <p:cNvPr id="12" name="Oval 14"/>
          <p:cNvSpPr>
            <a:spLocks noChangeArrowheads="1"/>
          </p:cNvSpPr>
          <p:nvPr/>
        </p:nvSpPr>
        <p:spPr bwMode="auto">
          <a:xfrm>
            <a:off x="5786445" y="2677140"/>
            <a:ext cx="404515" cy="404515"/>
          </a:xfrm>
          <a:prstGeom prst="ellipse">
            <a:avLst/>
          </a:prstGeom>
          <a:solidFill>
            <a:schemeClr val="bg1"/>
          </a:solidFill>
          <a:ln>
            <a:noFill/>
          </a:ln>
        </p:spPr>
        <p:txBody>
          <a:bodyPr/>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9pPr>
          </a:lstStyle>
          <a:p>
            <a:endParaRPr kumimoji="0" lang="zh-CN" altLang="en-US">
              <a:latin typeface="+mn-lt"/>
              <a:ea typeface="+mn-ea"/>
              <a:cs typeface="+mn-ea"/>
              <a:sym typeface="+mn-lt"/>
            </a:endParaRPr>
          </a:p>
        </p:txBody>
      </p:sp>
      <p:sp>
        <p:nvSpPr>
          <p:cNvPr id="15" name="Oval 14"/>
          <p:cNvSpPr>
            <a:spLocks noChangeArrowheads="1"/>
          </p:cNvSpPr>
          <p:nvPr/>
        </p:nvSpPr>
        <p:spPr bwMode="auto">
          <a:xfrm>
            <a:off x="6863143" y="3815564"/>
            <a:ext cx="404515" cy="404515"/>
          </a:xfrm>
          <a:prstGeom prst="ellipse">
            <a:avLst/>
          </a:prstGeom>
          <a:solidFill>
            <a:schemeClr val="bg1"/>
          </a:solidFill>
          <a:ln>
            <a:noFill/>
          </a:ln>
        </p:spPr>
        <p:txBody>
          <a:bodyPr/>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9pPr>
          </a:lstStyle>
          <a:p>
            <a:endParaRPr kumimoji="0" lang="zh-CN" altLang="en-US">
              <a:latin typeface="+mn-lt"/>
              <a:ea typeface="+mn-ea"/>
              <a:cs typeface="+mn-ea"/>
              <a:sym typeface="+mn-lt"/>
            </a:endParaRPr>
          </a:p>
        </p:txBody>
      </p:sp>
      <p:sp>
        <p:nvSpPr>
          <p:cNvPr id="18" name="Oval 14"/>
          <p:cNvSpPr>
            <a:spLocks noChangeArrowheads="1"/>
          </p:cNvSpPr>
          <p:nvPr/>
        </p:nvSpPr>
        <p:spPr bwMode="auto">
          <a:xfrm>
            <a:off x="5792560" y="4909388"/>
            <a:ext cx="404515" cy="404515"/>
          </a:xfrm>
          <a:prstGeom prst="ellipse">
            <a:avLst/>
          </a:prstGeom>
          <a:solidFill>
            <a:schemeClr val="bg1"/>
          </a:solidFill>
          <a:ln>
            <a:noFill/>
          </a:ln>
        </p:spPr>
        <p:txBody>
          <a:bodyPr/>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9pPr>
          </a:lstStyle>
          <a:p>
            <a:endParaRPr kumimoji="0" lang="zh-CN" altLang="en-US">
              <a:latin typeface="+mn-lt"/>
              <a:ea typeface="+mn-ea"/>
              <a:cs typeface="+mn-ea"/>
              <a:sym typeface="+mn-lt"/>
            </a:endParaRPr>
          </a:p>
        </p:txBody>
      </p:sp>
      <p:sp>
        <p:nvSpPr>
          <p:cNvPr id="20" name="Oval 14"/>
          <p:cNvSpPr>
            <a:spLocks noChangeArrowheads="1"/>
          </p:cNvSpPr>
          <p:nvPr/>
        </p:nvSpPr>
        <p:spPr bwMode="auto">
          <a:xfrm>
            <a:off x="4713559" y="3828571"/>
            <a:ext cx="404515" cy="404515"/>
          </a:xfrm>
          <a:prstGeom prst="ellipse">
            <a:avLst/>
          </a:prstGeom>
          <a:solidFill>
            <a:schemeClr val="bg1"/>
          </a:solidFill>
          <a:ln>
            <a:noFill/>
          </a:ln>
        </p:spPr>
        <p:txBody>
          <a:bodyPr/>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9pPr>
          </a:lstStyle>
          <a:p>
            <a:endParaRPr kumimoji="0" lang="zh-CN" altLang="en-US">
              <a:latin typeface="+mn-lt"/>
              <a:ea typeface="+mn-ea"/>
              <a:cs typeface="+mn-ea"/>
              <a:sym typeface="+mn-lt"/>
            </a:endParaRPr>
          </a:p>
        </p:txBody>
      </p:sp>
      <p:sp>
        <p:nvSpPr>
          <p:cNvPr id="22" name="文本框 21"/>
          <p:cNvSpPr txBox="1"/>
          <p:nvPr/>
        </p:nvSpPr>
        <p:spPr>
          <a:xfrm>
            <a:off x="518160" y="2361565"/>
            <a:ext cx="4195445" cy="1198880"/>
          </a:xfrm>
          <a:prstGeom prst="rect">
            <a:avLst/>
          </a:prstGeom>
          <a:noFill/>
        </p:spPr>
        <p:txBody>
          <a:bodyPr wrap="square" rtlCol="0">
            <a:spAutoFit/>
          </a:bodyPr>
          <a:lstStyle/>
          <a:p>
            <a:pPr algn="l">
              <a:lnSpc>
                <a:spcPct val="100000"/>
              </a:lnSpc>
            </a:pPr>
            <a:r>
              <a:rPr lang="en-US" altLang="zh-CN" dirty="0"/>
              <a:t>      </a:t>
            </a:r>
            <a:r>
              <a:rPr lang="zh-CN" altLang="en-US" dirty="0"/>
              <a:t>是限制功能相对较好的一侧手及上肢的活动，同时诱导功能相对较弱的手反复进行与日常生活活动相关的功能性 活动，以促进上肢功能恢复的训练方法。</a:t>
            </a:r>
            <a:endParaRPr lang="zh-CN" altLang="en-US" sz="1600" dirty="0">
              <a:solidFill>
                <a:schemeClr val="tx1"/>
              </a:solidFill>
              <a:latin typeface="字魂59号-创粗黑" panose="00000500000000000000" pitchFamily="2" charset="-122"/>
              <a:ea typeface="字魂59号-创粗黑" panose="00000500000000000000" pitchFamily="2" charset="-122"/>
            </a:endParaRPr>
          </a:p>
        </p:txBody>
      </p:sp>
      <p:sp>
        <p:nvSpPr>
          <p:cNvPr id="23" name="文本框 22"/>
          <p:cNvSpPr txBox="1"/>
          <p:nvPr/>
        </p:nvSpPr>
        <p:spPr>
          <a:xfrm>
            <a:off x="1128991" y="5033010"/>
            <a:ext cx="3644939" cy="1198880"/>
          </a:xfrm>
          <a:prstGeom prst="rect">
            <a:avLst/>
          </a:prstGeom>
          <a:noFill/>
        </p:spPr>
        <p:txBody>
          <a:bodyPr wrap="square" rtlCol="0">
            <a:spAutoFit/>
          </a:bodyPr>
          <a:lstStyle/>
          <a:p>
            <a:pPr algn="l">
              <a:lnSpc>
                <a:spcPct val="100000"/>
              </a:lnSpc>
            </a:pPr>
            <a:r>
              <a:rPr lang="en-US" altLang="zh-CN" dirty="0"/>
              <a:t>     </a:t>
            </a:r>
            <a:r>
              <a:rPr lang="zh-CN" altLang="en-US" dirty="0"/>
              <a:t>认知功能训练是针对认知一个或多个成分功能异常所实施的训练技术，其目的是改善一项或整体认知功能，促进患者回归家庭和社会。</a:t>
            </a:r>
            <a:endParaRPr lang="zh-CN" altLang="en-US" sz="1600" dirty="0">
              <a:solidFill>
                <a:schemeClr val="tx1"/>
              </a:solidFill>
              <a:latin typeface="字魂59号-创粗黑" panose="00000500000000000000" pitchFamily="2" charset="-122"/>
              <a:ea typeface="字魂59号-创粗黑" panose="00000500000000000000" pitchFamily="2" charset="-122"/>
            </a:endParaRPr>
          </a:p>
        </p:txBody>
      </p:sp>
      <p:sp>
        <p:nvSpPr>
          <p:cNvPr id="24" name="文本框 23"/>
          <p:cNvSpPr txBox="1"/>
          <p:nvPr/>
        </p:nvSpPr>
        <p:spPr>
          <a:xfrm>
            <a:off x="7561580" y="2192020"/>
            <a:ext cx="3445510" cy="1198880"/>
          </a:xfrm>
          <a:prstGeom prst="rect">
            <a:avLst/>
          </a:prstGeom>
          <a:noFill/>
        </p:spPr>
        <p:txBody>
          <a:bodyPr wrap="square" rtlCol="0">
            <a:spAutoFit/>
          </a:bodyPr>
          <a:lstStyle/>
          <a:p>
            <a:r>
              <a:rPr lang="en-US" altLang="zh-CN" dirty="0"/>
              <a:t>       </a:t>
            </a:r>
            <a:r>
              <a:rPr lang="zh-CN" altLang="en-US" dirty="0"/>
              <a:t>知觉功能训练是促进知觉功能障碍者改善触觉整合功能和单侧空间忽略，建立代偿，帮助其回归家庭和社会的训练技术。</a:t>
            </a:r>
            <a:endParaRPr lang="zh-CN" altLang="en-US" sz="1600" dirty="0">
              <a:solidFill>
                <a:schemeClr val="tx1"/>
              </a:solidFill>
              <a:latin typeface="字魂59号-创粗黑" panose="00000500000000000000" pitchFamily="2" charset="-122"/>
              <a:ea typeface="字魂59号-创粗黑" panose="00000500000000000000" pitchFamily="2" charset="-122"/>
            </a:endParaRPr>
          </a:p>
        </p:txBody>
      </p:sp>
      <p:sp>
        <p:nvSpPr>
          <p:cNvPr id="25" name="文本框 24"/>
          <p:cNvSpPr txBox="1"/>
          <p:nvPr/>
        </p:nvSpPr>
        <p:spPr>
          <a:xfrm>
            <a:off x="7348219" y="4630420"/>
            <a:ext cx="4607561" cy="1753235"/>
          </a:xfrm>
          <a:prstGeom prst="rect">
            <a:avLst/>
          </a:prstGeom>
          <a:noFill/>
        </p:spPr>
        <p:txBody>
          <a:bodyPr wrap="square" rtlCol="0">
            <a:spAutoFit/>
          </a:bodyPr>
          <a:lstStyle/>
          <a:p>
            <a:r>
              <a:rPr lang="en-US" altLang="zh-CN" dirty="0"/>
              <a:t>         </a:t>
            </a:r>
            <a:r>
              <a:rPr lang="zh-CN" altLang="en-US" dirty="0"/>
              <a:t>压力治疗（</a:t>
            </a:r>
            <a:r>
              <a:rPr lang="en-US" altLang="zh-CN" dirty="0"/>
              <a:t>pressure therapy)</a:t>
            </a:r>
            <a:r>
              <a:rPr lang="zh-CN" altLang="en-US" dirty="0"/>
              <a:t>又称加压疗法，是通过对人体体表施加适当的压力，以预防或抑制皮肤瘢痕增生，防治肢体肿胀的治疗方法。采用特别的弹性布料，制作用于控制瘢痕增生、防治水肿和促进截肢残端塑形等的压力衣，是压力治疗的一种方法。</a:t>
            </a:r>
            <a:endParaRPr lang="zh-CN" altLang="en-US" sz="1600" dirty="0">
              <a:solidFill>
                <a:schemeClr val="tx1"/>
              </a:solidFill>
              <a:latin typeface="字魂59号-创粗黑" panose="00000500000000000000" pitchFamily="2" charset="-122"/>
              <a:ea typeface="字魂59号-创粗黑" panose="00000500000000000000" pitchFamily="2" charset="-122"/>
            </a:endParaRPr>
          </a:p>
        </p:txBody>
      </p:sp>
      <p:sp>
        <p:nvSpPr>
          <p:cNvPr id="28" name="文本框 27"/>
          <p:cNvSpPr txBox="1"/>
          <p:nvPr/>
        </p:nvSpPr>
        <p:spPr>
          <a:xfrm>
            <a:off x="1636356" y="4630420"/>
            <a:ext cx="2630209" cy="461665"/>
          </a:xfrm>
          <a:prstGeom prst="rect">
            <a:avLst/>
          </a:prstGeom>
          <a:noFill/>
        </p:spPr>
        <p:txBody>
          <a:bodyPr wrap="square" rtlCol="0">
            <a:spAutoFit/>
          </a:bodyPr>
          <a:lstStyle/>
          <a:p>
            <a:pPr algn="dist"/>
            <a:r>
              <a:rPr lang="en-US" altLang="zh-CN" sz="2400" b="1" dirty="0">
                <a:solidFill>
                  <a:srgbClr val="3C6071"/>
                </a:solidFill>
                <a:latin typeface="字魂63号-泡泡体" panose="00000500000000000000" charset="-122"/>
                <a:ea typeface="字魂63号-泡泡体" panose="00000500000000000000" charset="-122"/>
              </a:rPr>
              <a:t>7.</a:t>
            </a:r>
            <a:r>
              <a:rPr lang="zh-CN" altLang="en-US" sz="2400" b="1" dirty="0">
                <a:solidFill>
                  <a:srgbClr val="3C6071"/>
                </a:solidFill>
                <a:latin typeface="字魂63号-泡泡体" panose="00000500000000000000" charset="-122"/>
                <a:ea typeface="字魂63号-泡泡体" panose="00000500000000000000" charset="-122"/>
              </a:rPr>
              <a:t>认知功能训练 </a:t>
            </a:r>
            <a:endParaRPr lang="zh-CN" altLang="en-US" sz="2400" b="1" dirty="0">
              <a:solidFill>
                <a:srgbClr val="3C6071"/>
              </a:solidFill>
              <a:latin typeface="字魂63号-泡泡体" panose="00000500000000000000" charset="-122"/>
              <a:ea typeface="字魂63号-泡泡体" panose="00000500000000000000" charset="-122"/>
            </a:endParaRPr>
          </a:p>
        </p:txBody>
      </p:sp>
      <p:sp>
        <p:nvSpPr>
          <p:cNvPr id="29" name="文本框 28"/>
          <p:cNvSpPr txBox="1"/>
          <p:nvPr/>
        </p:nvSpPr>
        <p:spPr>
          <a:xfrm>
            <a:off x="370840" y="1899899"/>
            <a:ext cx="4537392" cy="461665"/>
          </a:xfrm>
          <a:prstGeom prst="rect">
            <a:avLst/>
          </a:prstGeom>
          <a:noFill/>
        </p:spPr>
        <p:txBody>
          <a:bodyPr wrap="square" rtlCol="0">
            <a:spAutoFit/>
          </a:bodyPr>
          <a:lstStyle/>
          <a:p>
            <a:pPr algn="dist"/>
            <a:r>
              <a:rPr lang="en-US" altLang="zh-CN" sz="2400" b="1" dirty="0">
                <a:solidFill>
                  <a:srgbClr val="3C6071"/>
                </a:solidFill>
                <a:latin typeface="字魂63号-泡泡体" panose="00000500000000000000" charset="-122"/>
                <a:ea typeface="字魂63号-泡泡体" panose="00000500000000000000" charset="-122"/>
              </a:rPr>
              <a:t>5.</a:t>
            </a:r>
            <a:r>
              <a:rPr lang="zh-CN" altLang="en-US" sz="2400" b="1" dirty="0">
                <a:solidFill>
                  <a:srgbClr val="3C6071"/>
                </a:solidFill>
                <a:latin typeface="字魂63号-泡泡体" panose="00000500000000000000" charset="-122"/>
                <a:ea typeface="字魂63号-泡泡体" panose="00000500000000000000" charset="-122"/>
              </a:rPr>
              <a:t>强制性使用运动治疗（</a:t>
            </a:r>
            <a:r>
              <a:rPr lang="en-US" altLang="zh-CN" sz="2400" b="1" dirty="0">
                <a:solidFill>
                  <a:srgbClr val="3C6071"/>
                </a:solidFill>
                <a:latin typeface="字魂63号-泡泡体" panose="00000500000000000000" charset="-122"/>
                <a:ea typeface="字魂63号-泡泡体" panose="00000500000000000000" charset="-122"/>
              </a:rPr>
              <a:t>CIMT</a:t>
            </a:r>
            <a:r>
              <a:rPr lang="zh-CN" altLang="en-US" sz="2400" b="1" dirty="0">
                <a:solidFill>
                  <a:srgbClr val="3C6071"/>
                </a:solidFill>
                <a:latin typeface="字魂63号-泡泡体" panose="00000500000000000000" charset="-122"/>
                <a:ea typeface="字魂63号-泡泡体" panose="00000500000000000000" charset="-122"/>
              </a:rPr>
              <a:t>）</a:t>
            </a:r>
            <a:endParaRPr lang="zh-CN" altLang="en-US" sz="2400" b="1" dirty="0">
              <a:solidFill>
                <a:srgbClr val="3C6071"/>
              </a:solidFill>
              <a:latin typeface="字魂63号-泡泡体" panose="00000500000000000000" charset="-122"/>
              <a:ea typeface="字魂63号-泡泡体" panose="00000500000000000000" charset="-122"/>
            </a:endParaRPr>
          </a:p>
        </p:txBody>
      </p:sp>
      <p:sp>
        <p:nvSpPr>
          <p:cNvPr id="30" name="文本框 29"/>
          <p:cNvSpPr txBox="1"/>
          <p:nvPr/>
        </p:nvSpPr>
        <p:spPr>
          <a:xfrm>
            <a:off x="7651115" y="1730375"/>
            <a:ext cx="2562974" cy="461665"/>
          </a:xfrm>
          <a:prstGeom prst="rect">
            <a:avLst/>
          </a:prstGeom>
          <a:noFill/>
        </p:spPr>
        <p:txBody>
          <a:bodyPr wrap="square" rtlCol="0">
            <a:spAutoFit/>
          </a:bodyPr>
          <a:lstStyle/>
          <a:p>
            <a:pPr algn="dist"/>
            <a:r>
              <a:rPr lang="en-US" altLang="zh-CN" sz="2400" b="1" dirty="0">
                <a:solidFill>
                  <a:srgbClr val="3C6071"/>
                </a:solidFill>
                <a:latin typeface="字魂63号-泡泡体" panose="00000500000000000000" charset="-122"/>
                <a:ea typeface="字魂63号-泡泡体" panose="00000500000000000000" charset="-122"/>
              </a:rPr>
              <a:t>6.</a:t>
            </a:r>
            <a:r>
              <a:rPr lang="zh-CN" altLang="en-US" sz="2400" b="1" dirty="0">
                <a:solidFill>
                  <a:srgbClr val="3C6071"/>
                </a:solidFill>
                <a:latin typeface="字魂63号-泡泡体" panose="00000500000000000000" charset="-122"/>
                <a:ea typeface="字魂63号-泡泡体" panose="00000500000000000000" charset="-122"/>
              </a:rPr>
              <a:t>知觉功能训练</a:t>
            </a:r>
            <a:endParaRPr lang="zh-CN" altLang="en-US" sz="2400" b="1" dirty="0">
              <a:solidFill>
                <a:srgbClr val="3C6071"/>
              </a:solidFill>
              <a:latin typeface="字魂63号-泡泡体" panose="00000500000000000000" charset="-122"/>
              <a:ea typeface="字魂63号-泡泡体" panose="00000500000000000000" charset="-122"/>
            </a:endParaRPr>
          </a:p>
        </p:txBody>
      </p:sp>
      <p:sp>
        <p:nvSpPr>
          <p:cNvPr id="31" name="文本框 30"/>
          <p:cNvSpPr txBox="1"/>
          <p:nvPr/>
        </p:nvSpPr>
        <p:spPr>
          <a:xfrm>
            <a:off x="8189595" y="4049395"/>
            <a:ext cx="3510280" cy="460375"/>
          </a:xfrm>
          <a:prstGeom prst="rect">
            <a:avLst/>
          </a:prstGeom>
          <a:noFill/>
        </p:spPr>
        <p:txBody>
          <a:bodyPr wrap="square" rtlCol="0">
            <a:spAutoFit/>
          </a:bodyPr>
          <a:lstStyle/>
          <a:p>
            <a:pPr algn="dist"/>
            <a:r>
              <a:rPr lang="en-US" altLang="zh-CN" sz="2400" b="1" dirty="0">
                <a:solidFill>
                  <a:srgbClr val="3C6071"/>
                </a:solidFill>
                <a:latin typeface="字魂63号-泡泡体" panose="00000500000000000000" charset="-122"/>
                <a:ea typeface="字魂63号-泡泡体" panose="00000500000000000000" charset="-122"/>
              </a:rPr>
              <a:t>8. </a:t>
            </a:r>
            <a:r>
              <a:rPr lang="zh-CN" altLang="en-US" sz="2400" b="1" dirty="0">
                <a:solidFill>
                  <a:srgbClr val="3C6071"/>
                </a:solidFill>
                <a:latin typeface="字魂63号-泡泡体" panose="00000500000000000000" charset="-122"/>
                <a:ea typeface="字魂63号-泡泡体" panose="00000500000000000000" charset="-122"/>
              </a:rPr>
              <a:t>压力衣的制作与应用</a:t>
            </a:r>
            <a:endParaRPr lang="zh-CN" altLang="en-US" sz="2400" b="1" dirty="0">
              <a:solidFill>
                <a:srgbClr val="3C6071"/>
              </a:solidFill>
              <a:latin typeface="字魂63号-泡泡体" panose="00000500000000000000" charset="-122"/>
              <a:ea typeface="字魂63号-泡泡体" panose="00000500000000000000"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3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
                                        </p:tgtEl>
                                      </p:cBhvr>
                                    </p:animEffect>
                                  </p:childTnLst>
                                </p:cTn>
                              </p:par>
                              <p:par>
                                <p:cTn id="25" presetID="25"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0" dur="1000" fill="hold"/>
                                        <p:tgtEl>
                                          <p:spTgt spid="1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6"/>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40" dur="1000" fill="hold"/>
                                        <p:tgtEl>
                                          <p:spTgt spid="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50" dur="1000" fill="hold"/>
                                        <p:tgtEl>
                                          <p:spTgt spid="3"/>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60" dur="1000" fill="hold"/>
                                        <p:tgtEl>
                                          <p:spTgt spid="4"/>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4"/>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0" dur="1000" fill="hold"/>
                                        <p:tgtEl>
                                          <p:spTgt spid="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5"/>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80" dur="1000" fill="hold"/>
                                        <p:tgtEl>
                                          <p:spTgt spid="7"/>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7"/>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p:cTn id="8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90" dur="1000" fill="hold"/>
                                        <p:tgtEl>
                                          <p:spTgt spid="8"/>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8"/>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p:cTn id="9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0" dur="1000" fill="hold"/>
                                        <p:tgtEl>
                                          <p:spTgt spid="9"/>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9"/>
                                        </p:tgtEl>
                                      </p:cBhvr>
                                    </p:animEffect>
                                  </p:childTnLst>
                                </p:cTn>
                              </p:par>
                              <p:par>
                                <p:cTn id="105" presetID="25" presetClass="entr" presetSubtype="0" fill="hold" grpId="0" nodeType="withEffect">
                                  <p:stCondLst>
                                    <p:cond delay="0"/>
                                  </p:stCondLst>
                                  <p:childTnLst>
                                    <p:set>
                                      <p:cBhvr>
                                        <p:cTn id="106" dur="1" fill="hold">
                                          <p:stCondLst>
                                            <p:cond delay="0"/>
                                          </p:stCondLst>
                                        </p:cTn>
                                        <p:tgtEl>
                                          <p:spTgt spid="11"/>
                                        </p:tgtEl>
                                        <p:attrNameLst>
                                          <p:attrName>style.visibility</p:attrName>
                                        </p:attrNameLst>
                                      </p:cBhvr>
                                      <p:to>
                                        <p:strVal val="visible"/>
                                      </p:to>
                                    </p:set>
                                    <p:anim calcmode="lin" valueType="num">
                                      <p:cBhvr>
                                        <p:cTn id="10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10" dur="1000" fill="hold"/>
                                        <p:tgtEl>
                                          <p:spTgt spid="11"/>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11"/>
                                        </p:tgtEl>
                                      </p:cBhvr>
                                    </p:animEffect>
                                  </p:childTnLst>
                                </p:cTn>
                              </p:par>
                              <p:par>
                                <p:cTn id="115" presetID="25" presetClass="entr" presetSubtype="0" fill="hold" grpId="0" nodeType="with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p:cTn id="1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20" dur="1000" fill="hold"/>
                                        <p:tgtEl>
                                          <p:spTgt spid="12"/>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12"/>
                                        </p:tgtEl>
                                      </p:cBhvr>
                                    </p:animEffect>
                                  </p:childTnLst>
                                </p:cTn>
                              </p:par>
                              <p:par>
                                <p:cTn id="125" presetID="25" presetClass="entr" presetSubtype="0"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30" dur="1000" fill="hold"/>
                                        <p:tgtEl>
                                          <p:spTgt spid="15"/>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15"/>
                                        </p:tgtEl>
                                      </p:cBhvr>
                                    </p:animEffect>
                                  </p:childTnLst>
                                </p:cTn>
                              </p:par>
                              <p:par>
                                <p:cTn id="135" presetID="25" presetClass="entr" presetSubtype="0" fill="hold" grpId="0" nodeType="withEffect">
                                  <p:stCondLst>
                                    <p:cond delay="0"/>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3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3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40" dur="1000" fill="hold"/>
                                        <p:tgtEl>
                                          <p:spTgt spid="18"/>
                                        </p:tgtEl>
                                        <p:attrNameLst>
                                          <p:attrName>ppt_h</p:attrName>
                                        </p:attrNameLst>
                                      </p:cBhvr>
                                      <p:tavLst>
                                        <p:tav tm="0">
                                          <p:val>
                                            <p:strVal val="#ppt_h"/>
                                          </p:val>
                                        </p:tav>
                                        <p:tav tm="100000">
                                          <p:val>
                                            <p:strVal val="#ppt_h"/>
                                          </p:val>
                                        </p:tav>
                                      </p:tavLst>
                                    </p:anim>
                                    <p:anim calcmode="lin" valueType="num">
                                      <p:cBhvr>
                                        <p:cTn id="14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4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4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4" dur="1000" decel="50000">
                                          <p:stCondLst>
                                            <p:cond delay="0"/>
                                          </p:stCondLst>
                                        </p:cTn>
                                        <p:tgtEl>
                                          <p:spTgt spid="18"/>
                                        </p:tgtEl>
                                      </p:cBhvr>
                                    </p:animEffect>
                                  </p:childTnLst>
                                </p:cTn>
                              </p:par>
                              <p:par>
                                <p:cTn id="145" presetID="25" presetClass="entr" presetSubtype="0" fill="hold" grpId="0" nodeType="withEffect">
                                  <p:stCondLst>
                                    <p:cond delay="0"/>
                                  </p:stCondLst>
                                  <p:childTnLst>
                                    <p:set>
                                      <p:cBhvr>
                                        <p:cTn id="146" dur="1" fill="hold">
                                          <p:stCondLst>
                                            <p:cond delay="0"/>
                                          </p:stCondLst>
                                        </p:cTn>
                                        <p:tgtEl>
                                          <p:spTgt spid="20"/>
                                        </p:tgtEl>
                                        <p:attrNameLst>
                                          <p:attrName>style.visibility</p:attrName>
                                        </p:attrNameLst>
                                      </p:cBhvr>
                                      <p:to>
                                        <p:strVal val="visible"/>
                                      </p:to>
                                    </p:set>
                                    <p:anim calcmode="lin" valueType="num">
                                      <p:cBhvr>
                                        <p:cTn id="14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4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4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50" dur="1000" fill="hold"/>
                                        <p:tgtEl>
                                          <p:spTgt spid="20"/>
                                        </p:tgtEl>
                                        <p:attrNameLst>
                                          <p:attrName>ppt_h</p:attrName>
                                        </p:attrNameLst>
                                      </p:cBhvr>
                                      <p:tavLst>
                                        <p:tav tm="0">
                                          <p:val>
                                            <p:strVal val="#ppt_h"/>
                                          </p:val>
                                        </p:tav>
                                        <p:tav tm="100000">
                                          <p:val>
                                            <p:strVal val="#ppt_h"/>
                                          </p:val>
                                        </p:tav>
                                      </p:tavLst>
                                    </p:anim>
                                    <p:anim calcmode="lin" valueType="num">
                                      <p:cBhvr>
                                        <p:cTn id="15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5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5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54" dur="1000" decel="50000">
                                          <p:stCondLst>
                                            <p:cond delay="0"/>
                                          </p:stCondLst>
                                        </p:cTn>
                                        <p:tgtEl>
                                          <p:spTgt spid="20"/>
                                        </p:tgtEl>
                                      </p:cBhvr>
                                    </p:animEffect>
                                  </p:childTnLst>
                                </p:cTn>
                              </p:par>
                              <p:par>
                                <p:cTn id="155" presetID="25" presetClass="entr" presetSubtype="0" fill="hold" grpId="0" nodeType="withEffect">
                                  <p:stCondLst>
                                    <p:cond delay="0"/>
                                  </p:stCondLst>
                                  <p:childTnLst>
                                    <p:set>
                                      <p:cBhvr>
                                        <p:cTn id="156" dur="1" fill="hold">
                                          <p:stCondLst>
                                            <p:cond delay="0"/>
                                          </p:stCondLst>
                                        </p:cTn>
                                        <p:tgtEl>
                                          <p:spTgt spid="22"/>
                                        </p:tgtEl>
                                        <p:attrNameLst>
                                          <p:attrName>style.visibility</p:attrName>
                                        </p:attrNameLst>
                                      </p:cBhvr>
                                      <p:to>
                                        <p:strVal val="visible"/>
                                      </p:to>
                                    </p:set>
                                    <p:anim calcmode="lin" valueType="num">
                                      <p:cBhvr>
                                        <p:cTn id="15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5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5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60" dur="1000" fill="hold"/>
                                        <p:tgtEl>
                                          <p:spTgt spid="22"/>
                                        </p:tgtEl>
                                        <p:attrNameLst>
                                          <p:attrName>ppt_h</p:attrName>
                                        </p:attrNameLst>
                                      </p:cBhvr>
                                      <p:tavLst>
                                        <p:tav tm="0">
                                          <p:val>
                                            <p:strVal val="#ppt_h"/>
                                          </p:val>
                                        </p:tav>
                                        <p:tav tm="100000">
                                          <p:val>
                                            <p:strVal val="#ppt_h"/>
                                          </p:val>
                                        </p:tav>
                                      </p:tavLst>
                                    </p:anim>
                                    <p:anim calcmode="lin" valueType="num">
                                      <p:cBhvr>
                                        <p:cTn id="16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6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6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64" dur="1000" decel="50000">
                                          <p:stCondLst>
                                            <p:cond delay="0"/>
                                          </p:stCondLst>
                                        </p:cTn>
                                        <p:tgtEl>
                                          <p:spTgt spid="22"/>
                                        </p:tgtEl>
                                      </p:cBhvr>
                                    </p:animEffect>
                                  </p:childTnLst>
                                </p:cTn>
                              </p:par>
                              <p:par>
                                <p:cTn id="165" presetID="25" presetClass="entr" presetSubtype="0" fill="hold" grpId="0" nodeType="with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70" dur="1000" fill="hold"/>
                                        <p:tgtEl>
                                          <p:spTgt spid="23"/>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23"/>
                                        </p:tgtEl>
                                      </p:cBhvr>
                                    </p:animEffect>
                                  </p:childTnLst>
                                </p:cTn>
                              </p:par>
                              <p:par>
                                <p:cTn id="175" presetID="25" presetClass="entr" presetSubtype="0" fill="hold" grpId="0" nodeType="withEffect">
                                  <p:stCondLst>
                                    <p:cond delay="0"/>
                                  </p:stCondLst>
                                  <p:childTnLst>
                                    <p:set>
                                      <p:cBhvr>
                                        <p:cTn id="176" dur="1" fill="hold">
                                          <p:stCondLst>
                                            <p:cond delay="0"/>
                                          </p:stCondLst>
                                        </p:cTn>
                                        <p:tgtEl>
                                          <p:spTgt spid="24"/>
                                        </p:tgtEl>
                                        <p:attrNameLst>
                                          <p:attrName>style.visibility</p:attrName>
                                        </p:attrNameLst>
                                      </p:cBhvr>
                                      <p:to>
                                        <p:strVal val="visible"/>
                                      </p:to>
                                    </p:set>
                                    <p:anim calcmode="lin" valueType="num">
                                      <p:cBhvr>
                                        <p:cTn id="17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7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7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80" dur="1000" fill="hold"/>
                                        <p:tgtEl>
                                          <p:spTgt spid="24"/>
                                        </p:tgtEl>
                                        <p:attrNameLst>
                                          <p:attrName>ppt_h</p:attrName>
                                        </p:attrNameLst>
                                      </p:cBhvr>
                                      <p:tavLst>
                                        <p:tav tm="0">
                                          <p:val>
                                            <p:strVal val="#ppt_h"/>
                                          </p:val>
                                        </p:tav>
                                        <p:tav tm="100000">
                                          <p:val>
                                            <p:strVal val="#ppt_h"/>
                                          </p:val>
                                        </p:tav>
                                      </p:tavLst>
                                    </p:anim>
                                    <p:anim calcmode="lin" valueType="num">
                                      <p:cBhvr>
                                        <p:cTn id="18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8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8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84" dur="1000" decel="50000">
                                          <p:stCondLst>
                                            <p:cond delay="0"/>
                                          </p:stCondLst>
                                        </p:cTn>
                                        <p:tgtEl>
                                          <p:spTgt spid="24"/>
                                        </p:tgtEl>
                                      </p:cBhvr>
                                    </p:animEffect>
                                  </p:childTnLst>
                                </p:cTn>
                              </p:par>
                              <p:par>
                                <p:cTn id="185" presetID="25" presetClass="entr" presetSubtype="0" fill="hold" grpId="0" nodeType="withEffect">
                                  <p:stCondLst>
                                    <p:cond delay="0"/>
                                  </p:stCondLst>
                                  <p:childTnLst>
                                    <p:set>
                                      <p:cBhvr>
                                        <p:cTn id="186" dur="1" fill="hold">
                                          <p:stCondLst>
                                            <p:cond delay="0"/>
                                          </p:stCondLst>
                                        </p:cTn>
                                        <p:tgtEl>
                                          <p:spTgt spid="25"/>
                                        </p:tgtEl>
                                        <p:attrNameLst>
                                          <p:attrName>style.visibility</p:attrName>
                                        </p:attrNameLst>
                                      </p:cBhvr>
                                      <p:to>
                                        <p:strVal val="visible"/>
                                      </p:to>
                                    </p:set>
                                    <p:anim calcmode="lin" valueType="num">
                                      <p:cBhvr>
                                        <p:cTn id="18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8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8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90" dur="1000" fill="hold"/>
                                        <p:tgtEl>
                                          <p:spTgt spid="25"/>
                                        </p:tgtEl>
                                        <p:attrNameLst>
                                          <p:attrName>ppt_h</p:attrName>
                                        </p:attrNameLst>
                                      </p:cBhvr>
                                      <p:tavLst>
                                        <p:tav tm="0">
                                          <p:val>
                                            <p:strVal val="#ppt_h"/>
                                          </p:val>
                                        </p:tav>
                                        <p:tav tm="100000">
                                          <p:val>
                                            <p:strVal val="#ppt_h"/>
                                          </p:val>
                                        </p:tav>
                                      </p:tavLst>
                                    </p:anim>
                                    <p:anim calcmode="lin" valueType="num">
                                      <p:cBhvr>
                                        <p:cTn id="19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9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9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94" dur="1000" decel="50000">
                                          <p:stCondLst>
                                            <p:cond delay="0"/>
                                          </p:stCondLst>
                                        </p:cTn>
                                        <p:tgtEl>
                                          <p:spTgt spid="25"/>
                                        </p:tgtEl>
                                      </p:cBhvr>
                                    </p:animEffect>
                                  </p:childTnLst>
                                </p:cTn>
                              </p:par>
                              <p:par>
                                <p:cTn id="195" presetID="25" presetClass="entr" presetSubtype="0" fill="hold" grpId="0" nodeType="withEffect">
                                  <p:stCondLst>
                                    <p:cond delay="0"/>
                                  </p:stCondLst>
                                  <p:childTnLst>
                                    <p:set>
                                      <p:cBhvr>
                                        <p:cTn id="196" dur="1" fill="hold">
                                          <p:stCondLst>
                                            <p:cond delay="0"/>
                                          </p:stCondLst>
                                        </p:cTn>
                                        <p:tgtEl>
                                          <p:spTgt spid="28"/>
                                        </p:tgtEl>
                                        <p:attrNameLst>
                                          <p:attrName>style.visibility</p:attrName>
                                        </p:attrNameLst>
                                      </p:cBhvr>
                                      <p:to>
                                        <p:strVal val="visible"/>
                                      </p:to>
                                    </p:set>
                                    <p:anim calcmode="lin" valueType="num">
                                      <p:cBhvr>
                                        <p:cTn id="197"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98"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99"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200" dur="1000" fill="hold"/>
                                        <p:tgtEl>
                                          <p:spTgt spid="28"/>
                                        </p:tgtEl>
                                        <p:attrNameLst>
                                          <p:attrName>ppt_h</p:attrName>
                                        </p:attrNameLst>
                                      </p:cBhvr>
                                      <p:tavLst>
                                        <p:tav tm="0">
                                          <p:val>
                                            <p:strVal val="#ppt_h"/>
                                          </p:val>
                                        </p:tav>
                                        <p:tav tm="100000">
                                          <p:val>
                                            <p:strVal val="#ppt_h"/>
                                          </p:val>
                                        </p:tav>
                                      </p:tavLst>
                                    </p:anim>
                                    <p:anim calcmode="lin" valueType="num">
                                      <p:cBhvr>
                                        <p:cTn id="201"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202"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203"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204" dur="1000" decel="50000">
                                          <p:stCondLst>
                                            <p:cond delay="0"/>
                                          </p:stCondLst>
                                        </p:cTn>
                                        <p:tgtEl>
                                          <p:spTgt spid="28"/>
                                        </p:tgtEl>
                                      </p:cBhvr>
                                    </p:animEffect>
                                  </p:childTnLst>
                                </p:cTn>
                              </p:par>
                              <p:par>
                                <p:cTn id="205" presetID="25" presetClass="entr" presetSubtype="0" fill="hold" grpId="0" nodeType="withEffect">
                                  <p:stCondLst>
                                    <p:cond delay="0"/>
                                  </p:stCondLst>
                                  <p:childTnLst>
                                    <p:set>
                                      <p:cBhvr>
                                        <p:cTn id="206" dur="1" fill="hold">
                                          <p:stCondLst>
                                            <p:cond delay="0"/>
                                          </p:stCondLst>
                                        </p:cTn>
                                        <p:tgtEl>
                                          <p:spTgt spid="29"/>
                                        </p:tgtEl>
                                        <p:attrNameLst>
                                          <p:attrName>style.visibility</p:attrName>
                                        </p:attrNameLst>
                                      </p:cBhvr>
                                      <p:to>
                                        <p:strVal val="visible"/>
                                      </p:to>
                                    </p:set>
                                    <p:anim calcmode="lin" valueType="num">
                                      <p:cBhvr>
                                        <p:cTn id="207"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208"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209"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210" dur="1000" fill="hold"/>
                                        <p:tgtEl>
                                          <p:spTgt spid="29"/>
                                        </p:tgtEl>
                                        <p:attrNameLst>
                                          <p:attrName>ppt_h</p:attrName>
                                        </p:attrNameLst>
                                      </p:cBhvr>
                                      <p:tavLst>
                                        <p:tav tm="0">
                                          <p:val>
                                            <p:strVal val="#ppt_h"/>
                                          </p:val>
                                        </p:tav>
                                        <p:tav tm="100000">
                                          <p:val>
                                            <p:strVal val="#ppt_h"/>
                                          </p:val>
                                        </p:tav>
                                      </p:tavLst>
                                    </p:anim>
                                    <p:anim calcmode="lin" valueType="num">
                                      <p:cBhvr>
                                        <p:cTn id="211"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212"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213"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214" dur="1000" decel="50000">
                                          <p:stCondLst>
                                            <p:cond delay="0"/>
                                          </p:stCondLst>
                                        </p:cTn>
                                        <p:tgtEl>
                                          <p:spTgt spid="29"/>
                                        </p:tgtEl>
                                      </p:cBhvr>
                                    </p:animEffect>
                                  </p:childTnLst>
                                </p:cTn>
                              </p:par>
                              <p:par>
                                <p:cTn id="215" presetID="25" presetClass="entr" presetSubtype="0" fill="hold" grpId="0" nodeType="withEffect">
                                  <p:stCondLst>
                                    <p:cond delay="0"/>
                                  </p:stCondLst>
                                  <p:childTnLst>
                                    <p:set>
                                      <p:cBhvr>
                                        <p:cTn id="216" dur="1" fill="hold">
                                          <p:stCondLst>
                                            <p:cond delay="0"/>
                                          </p:stCondLst>
                                        </p:cTn>
                                        <p:tgtEl>
                                          <p:spTgt spid="30"/>
                                        </p:tgtEl>
                                        <p:attrNameLst>
                                          <p:attrName>style.visibility</p:attrName>
                                        </p:attrNameLst>
                                      </p:cBhvr>
                                      <p:to>
                                        <p:strVal val="visible"/>
                                      </p:to>
                                    </p:set>
                                    <p:anim calcmode="lin" valueType="num">
                                      <p:cBhvr>
                                        <p:cTn id="21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21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21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220" dur="1000" fill="hold"/>
                                        <p:tgtEl>
                                          <p:spTgt spid="30"/>
                                        </p:tgtEl>
                                        <p:attrNameLst>
                                          <p:attrName>ppt_h</p:attrName>
                                        </p:attrNameLst>
                                      </p:cBhvr>
                                      <p:tavLst>
                                        <p:tav tm="0">
                                          <p:val>
                                            <p:strVal val="#ppt_h"/>
                                          </p:val>
                                        </p:tav>
                                        <p:tav tm="100000">
                                          <p:val>
                                            <p:strVal val="#ppt_h"/>
                                          </p:val>
                                        </p:tav>
                                      </p:tavLst>
                                    </p:anim>
                                    <p:anim calcmode="lin" valueType="num">
                                      <p:cBhvr>
                                        <p:cTn id="22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22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22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224" dur="1000" decel="50000">
                                          <p:stCondLst>
                                            <p:cond delay="0"/>
                                          </p:stCondLst>
                                        </p:cTn>
                                        <p:tgtEl>
                                          <p:spTgt spid="30"/>
                                        </p:tgtEl>
                                      </p:cBhvr>
                                    </p:animEffect>
                                  </p:childTnLst>
                                </p:cTn>
                              </p:par>
                              <p:par>
                                <p:cTn id="225" presetID="25" presetClass="entr" presetSubtype="0" fill="hold" grpId="0" nodeType="withEffect">
                                  <p:stCondLst>
                                    <p:cond delay="0"/>
                                  </p:stCondLst>
                                  <p:childTnLst>
                                    <p:set>
                                      <p:cBhvr>
                                        <p:cTn id="226" dur="1" fill="hold">
                                          <p:stCondLst>
                                            <p:cond delay="0"/>
                                          </p:stCondLst>
                                        </p:cTn>
                                        <p:tgtEl>
                                          <p:spTgt spid="31"/>
                                        </p:tgtEl>
                                        <p:attrNameLst>
                                          <p:attrName>style.visibility</p:attrName>
                                        </p:attrNameLst>
                                      </p:cBhvr>
                                      <p:to>
                                        <p:strVal val="visible"/>
                                      </p:to>
                                    </p:set>
                                    <p:anim calcmode="lin" valueType="num">
                                      <p:cBhvr>
                                        <p:cTn id="227"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228"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229"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230" dur="1000" fill="hold"/>
                                        <p:tgtEl>
                                          <p:spTgt spid="31"/>
                                        </p:tgtEl>
                                        <p:attrNameLst>
                                          <p:attrName>ppt_h</p:attrName>
                                        </p:attrNameLst>
                                      </p:cBhvr>
                                      <p:tavLst>
                                        <p:tav tm="0">
                                          <p:val>
                                            <p:strVal val="#ppt_h"/>
                                          </p:val>
                                        </p:tav>
                                        <p:tav tm="100000">
                                          <p:val>
                                            <p:strVal val="#ppt_h"/>
                                          </p:val>
                                        </p:tav>
                                      </p:tavLst>
                                    </p:anim>
                                    <p:anim calcmode="lin" valueType="num">
                                      <p:cBhvr>
                                        <p:cTn id="231"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232"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233"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234" dur="1000" decel="50000">
                                          <p:stCondLst>
                                            <p:cond delay="0"/>
                                          </p:stCondLst>
                                        </p:cTn>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2" grpId="0" animBg="1"/>
      <p:bldP spid="3" grpId="0" animBg="1"/>
      <p:bldP spid="4" grpId="0" animBg="1"/>
      <p:bldP spid="5" grpId="0" animBg="1"/>
      <p:bldP spid="7" grpId="0" animBg="1"/>
      <p:bldP spid="8" grpId="0" animBg="1"/>
      <p:bldP spid="9" grpId="0" animBg="1"/>
      <p:bldP spid="11" grpId="0" animBg="1"/>
      <p:bldP spid="12" grpId="0" animBg="1"/>
      <p:bldP spid="15" grpId="0" animBg="1"/>
      <p:bldP spid="18" grpId="0" animBg="1"/>
      <p:bldP spid="20" grpId="0" animBg="1"/>
      <p:bldP spid="22" grpId="0"/>
      <p:bldP spid="23" grpId="0"/>
      <p:bldP spid="24" grpId="0"/>
      <p:bldP spid="25" grpId="0"/>
      <p:bldP spid="28" grpId="0"/>
      <p:bldP spid="29" grpId="0"/>
      <p:bldP spid="30" grpId="0"/>
      <p:bldP spid="31"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9.xml><?xml version="1.0" encoding="utf-8"?>
<p:tagLst xmlns:p="http://schemas.openxmlformats.org/presentationml/2006/main">
  <p:tag name="ISPRING_PRESENTATION_TITLE" val="PowerPoint 演示文稿"/>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www.33ppt.com</Template>
  <TotalTime>0</TotalTime>
  <Words>1678</Words>
  <Application>WPS 演示</Application>
  <PresentationFormat>宽屏</PresentationFormat>
  <Paragraphs>99</Paragraphs>
  <Slides>12</Slides>
  <Notes>12</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宋体</vt:lpstr>
      <vt:lpstr>Wingdings</vt:lpstr>
      <vt:lpstr>微软雅黑</vt:lpstr>
      <vt:lpstr>字魂36号-正文宋楷</vt:lpstr>
      <vt:lpstr>字魂63号-泡泡体</vt:lpstr>
      <vt:lpstr>Times New Roman</vt:lpstr>
      <vt:lpstr>字魂59号-创粗黑</vt:lpstr>
      <vt:lpstr>Century Gothic</vt:lpstr>
      <vt:lpstr>幼圆</vt:lpstr>
      <vt:lpstr>Calibri</vt:lpstr>
      <vt:lpstr>Arial Unicode MS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www.33ppt.com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creator>www.33ppt.com</dc:creator>
  <cp:lastModifiedBy>南瓜</cp:lastModifiedBy>
  <cp:revision>7</cp:revision>
  <dcterms:created xsi:type="dcterms:W3CDTF">2020-02-19T07:29:00Z</dcterms:created>
  <dcterms:modified xsi:type="dcterms:W3CDTF">2020-09-22T04:50:24Z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