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77" r:id="rId4"/>
    <p:sldId id="278" r:id="rId6"/>
    <p:sldId id="258" r:id="rId7"/>
    <p:sldId id="259" r:id="rId8"/>
    <p:sldId id="260" r:id="rId9"/>
    <p:sldId id="279" r:id="rId10"/>
    <p:sldId id="271" r:id="rId11"/>
    <p:sldId id="269" r:id="rId12"/>
    <p:sldId id="270" r:id="rId13"/>
    <p:sldId id="263" r:id="rId14"/>
    <p:sldId id="273" r:id="rId15"/>
    <p:sldId id="274" r:id="rId16"/>
    <p:sldId id="275" r:id="rId17"/>
    <p:sldId id="268" r:id="rId18"/>
    <p:sldId id="276" r:id="rId19"/>
    <p:sldId id="267" r:id="rId20"/>
    <p:sldId id="266" r:id="rId21"/>
    <p:sldId id="272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69787" autoAdjust="0"/>
  </p:normalViewPr>
  <p:slideViewPr>
    <p:cSldViewPr snapToGrid="0">
      <p:cViewPr varScale="1">
        <p:scale>
          <a:sx n="57" d="100"/>
          <a:sy n="57" d="100"/>
        </p:scale>
        <p:origin x="12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9656D-2261-45F3-A507-80ED0EA6641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6E22626-55E4-45F1-A236-8BC9FCEF1D75}">
      <dgm:prSet phldrT="[文字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TW" dirty="0" smtClean="0"/>
            <a:t>观察</a:t>
          </a:r>
          <a:r>
            <a:rPr lang="zh-CN" altLang="zh-TW" dirty="0"/>
            <a:t/>
          </a:r>
          <a:endParaRPr lang="zh-CN" altLang="zh-TW" dirty="0"/>
        </a:p>
      </dgm:t>
    </dgm:pt>
    <dgm:pt modelId="{0A6DC42E-0A29-464C-B791-5881DFCC6D32}" cxnId="{3AB41F63-4C44-4146-8921-6D98DE90502A}" type="parTrans">
      <dgm:prSet/>
      <dgm:spPr/>
      <dgm:t>
        <a:bodyPr/>
        <a:lstStyle/>
        <a:p>
          <a:endParaRPr lang="zh-TW" altLang="en-US"/>
        </a:p>
      </dgm:t>
    </dgm:pt>
    <dgm:pt modelId="{EBB6617A-1FED-40F9-A201-5248C698BFFF}" cxnId="{3AB41F63-4C44-4146-8921-6D98DE90502A}" type="sibTrans">
      <dgm:prSet/>
      <dgm:spPr/>
      <dgm:t>
        <a:bodyPr/>
        <a:lstStyle/>
        <a:p>
          <a:endParaRPr lang="zh-TW" altLang="en-US"/>
        </a:p>
      </dgm:t>
    </dgm:pt>
    <dgm:pt modelId="{89D7FECE-7A75-4687-A1E8-54AD56A67F60}">
      <dgm:prSet phldrT="[文字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dirty="0" smtClean="0"/>
            <a:t>建立</a:t>
          </a:r>
          <a:r>
            <a:rPr lang="zh-CN" altLang="zh-TW" dirty="0" smtClean="0"/>
            <a:t>关系</a:t>
          </a:r>
          <a:r>
            <a:rPr lang="zh-CN" altLang="zh-TW" dirty="0"/>
            <a:t/>
          </a:r>
          <a:endParaRPr lang="zh-CN" altLang="zh-TW" dirty="0"/>
        </a:p>
      </dgm:t>
    </dgm:pt>
    <dgm:pt modelId="{3C7E9843-11D8-4DC4-B963-899408E57BC4}" cxnId="{1329D122-98E2-4502-ACC8-96B2F11ED9AA}" type="parTrans">
      <dgm:prSet/>
      <dgm:spPr/>
      <dgm:t>
        <a:bodyPr/>
        <a:lstStyle/>
        <a:p>
          <a:endParaRPr lang="zh-TW" altLang="en-US"/>
        </a:p>
      </dgm:t>
    </dgm:pt>
    <dgm:pt modelId="{6BE586A5-01A8-41FF-B8E3-0F8BD34101E5}" cxnId="{1329D122-98E2-4502-ACC8-96B2F11ED9AA}" type="sibTrans">
      <dgm:prSet/>
      <dgm:spPr/>
      <dgm:t>
        <a:bodyPr/>
        <a:lstStyle/>
        <a:p>
          <a:endParaRPr lang="zh-TW" altLang="en-US"/>
        </a:p>
      </dgm:t>
    </dgm:pt>
    <dgm:pt modelId="{8BEB4EF4-262E-46D1-BB33-FF69945595F8}">
      <dgm:prSet phldrT="[文字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TW" dirty="0" smtClean="0"/>
            <a:t>对话与</a:t>
          </a:r>
          <a:r>
            <a:rPr lang="zh-TW" altLang="en-US" dirty="0" smtClean="0"/>
            <a:t>探索</a:t>
          </a:r>
          <a:r>
            <a:rPr lang="zh-TW" altLang="en-US" dirty="0"/>
            <a:t/>
          </a:r>
          <a:endParaRPr lang="zh-TW" altLang="en-US" dirty="0"/>
        </a:p>
      </dgm:t>
    </dgm:pt>
    <dgm:pt modelId="{6D524DA2-C9B8-4DD5-B2AC-E351DA0CA9E4}" cxnId="{7B80B453-6690-4C81-9E3F-94BCEE234ACA}" type="parTrans">
      <dgm:prSet/>
      <dgm:spPr/>
      <dgm:t>
        <a:bodyPr/>
        <a:lstStyle/>
        <a:p>
          <a:endParaRPr lang="zh-TW" altLang="en-US"/>
        </a:p>
      </dgm:t>
    </dgm:pt>
    <dgm:pt modelId="{CD7B2CA8-5372-47B9-91E6-F17AE0D5C576}" cxnId="{7B80B453-6690-4C81-9E3F-94BCEE234ACA}" type="sibTrans">
      <dgm:prSet/>
      <dgm:spPr/>
      <dgm:t>
        <a:bodyPr/>
        <a:lstStyle/>
        <a:p>
          <a:endParaRPr lang="zh-TW" altLang="en-US"/>
        </a:p>
      </dgm:t>
    </dgm:pt>
    <dgm:pt modelId="{304DB1CF-0D81-4BA4-AAF4-3557175A8483}">
      <dgm:prSet phldrT="[文字]"/>
      <dgm:spPr/>
      <dgm:t>
        <a:bodyPr/>
        <a:lstStyle/>
        <a:p>
          <a:r>
            <a:rPr lang="zh-TW" altLang="en-US" dirty="0" smtClean="0"/>
            <a:t>等待</a:t>
          </a:r>
          <a:endParaRPr lang="zh-TW" altLang="en-US" dirty="0"/>
        </a:p>
      </dgm:t>
    </dgm:pt>
    <dgm:pt modelId="{64DA7F8F-E8F9-4E1C-9693-C45F99128700}" cxnId="{7663B1FE-0E65-430D-A5B1-19EE89296EAD}" type="parTrans">
      <dgm:prSet/>
      <dgm:spPr/>
      <dgm:t>
        <a:bodyPr/>
        <a:lstStyle/>
        <a:p>
          <a:endParaRPr lang="zh-TW" altLang="en-US"/>
        </a:p>
      </dgm:t>
    </dgm:pt>
    <dgm:pt modelId="{54D5BD39-1396-4C96-B4E5-E0545A83A42F}" cxnId="{7663B1FE-0E65-430D-A5B1-19EE89296EAD}" type="sibTrans">
      <dgm:prSet/>
      <dgm:spPr/>
      <dgm:t>
        <a:bodyPr/>
        <a:lstStyle/>
        <a:p>
          <a:endParaRPr lang="zh-TW" altLang="en-US"/>
        </a:p>
      </dgm:t>
    </dgm:pt>
    <dgm:pt modelId="{E13AEDCD-52AB-4132-81AD-4DE130C13D0D}" type="pres">
      <dgm:prSet presAssocID="{05E9656D-2261-45F3-A507-80ED0EA664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37E6E3-7525-440F-89D8-AB1FAF957FD2}" type="pres">
      <dgm:prSet presAssocID="{26E22626-55E4-45F1-A236-8BC9FCEF1D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995268-CEA1-49F4-A45A-D383636C4FCE}" type="pres">
      <dgm:prSet presAssocID="{EBB6617A-1FED-40F9-A201-5248C698BFFF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DCB504CA-38C3-47A4-A4E4-2409252DA835}" type="pres">
      <dgm:prSet presAssocID="{EBB6617A-1FED-40F9-A201-5248C698BFFF}" presName="connectorText" presStyleCnt="0"/>
      <dgm:spPr/>
      <dgm:t>
        <a:bodyPr/>
        <a:lstStyle/>
        <a:p>
          <a:endParaRPr lang="zh-TW" altLang="en-US"/>
        </a:p>
      </dgm:t>
    </dgm:pt>
    <dgm:pt modelId="{B67FAECA-C752-4B1D-906F-3EFCC52978CB}" type="pres">
      <dgm:prSet presAssocID="{89D7FECE-7A75-4687-A1E8-54AD56A67F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D53D9B-E44E-4079-8380-963FADDFEFD5}" type="pres">
      <dgm:prSet presAssocID="{6BE586A5-01A8-41FF-B8E3-0F8BD34101E5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0F84D1BF-1468-467C-B2D5-5A6B31C666E9}" type="pres">
      <dgm:prSet presAssocID="{6BE586A5-01A8-41FF-B8E3-0F8BD34101E5}" presName="connectorText" presStyleCnt="0"/>
      <dgm:spPr/>
      <dgm:t>
        <a:bodyPr/>
        <a:lstStyle/>
        <a:p>
          <a:endParaRPr lang="zh-TW" altLang="en-US"/>
        </a:p>
      </dgm:t>
    </dgm:pt>
    <dgm:pt modelId="{CA0FCB70-B590-44E4-A39E-CDDD7894588B}" type="pres">
      <dgm:prSet presAssocID="{8BEB4EF4-262E-46D1-BB33-FF69945595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B18394-135B-4058-B6BE-9FD971F27A7B}" type="pres">
      <dgm:prSet presAssocID="{CD7B2CA8-5372-47B9-91E6-F17AE0D5C576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A30FC767-6422-420C-8C47-8DE6B80DD844}" type="pres">
      <dgm:prSet presAssocID="{CD7B2CA8-5372-47B9-91E6-F17AE0D5C576}" presName="connectorText" presStyleCnt="0"/>
      <dgm:spPr/>
      <dgm:t>
        <a:bodyPr/>
        <a:lstStyle/>
        <a:p>
          <a:endParaRPr lang="zh-TW" altLang="en-US"/>
        </a:p>
      </dgm:t>
    </dgm:pt>
    <dgm:pt modelId="{02D74D71-F12A-435F-987C-CADAF3A891D8}" type="pres">
      <dgm:prSet presAssocID="{304DB1CF-0D81-4BA4-AAF4-3557175A848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B2C7D2-4F5F-4EAE-9930-45BCD53085F0}" type="pres">
      <dgm:prSet presAssocID="{54D5BD39-1396-4C96-B4E5-E0545A83A42F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D4B4457A-3A78-4B2F-AC51-3A0B1131D797}" type="pres">
      <dgm:prSet presAssocID="{54D5BD39-1396-4C96-B4E5-E0545A83A42F}" presName="connectorText" presStyleCnt="0"/>
      <dgm:spPr/>
      <dgm:t>
        <a:bodyPr/>
        <a:lstStyle/>
        <a:p>
          <a:endParaRPr lang="zh-TW" altLang="en-US"/>
        </a:p>
      </dgm:t>
    </dgm:pt>
  </dgm:ptLst>
  <dgm:cxnLst>
    <dgm:cxn modelId="{3AB41F63-4C44-4146-8921-6D98DE90502A}" srcId="{05E9656D-2261-45F3-A507-80ED0EA66419}" destId="{26E22626-55E4-45F1-A236-8BC9FCEF1D75}" srcOrd="0" destOrd="0" parTransId="{0A6DC42E-0A29-464C-B791-5881DFCC6D32}" sibTransId="{EBB6617A-1FED-40F9-A201-5248C698BFFF}"/>
    <dgm:cxn modelId="{1329D122-98E2-4502-ACC8-96B2F11ED9AA}" srcId="{05E9656D-2261-45F3-A507-80ED0EA66419}" destId="{89D7FECE-7A75-4687-A1E8-54AD56A67F60}" srcOrd="1" destOrd="0" parTransId="{3C7E9843-11D8-4DC4-B963-899408E57BC4}" sibTransId="{6BE586A5-01A8-41FF-B8E3-0F8BD34101E5}"/>
    <dgm:cxn modelId="{7B80B453-6690-4C81-9E3F-94BCEE234ACA}" srcId="{05E9656D-2261-45F3-A507-80ED0EA66419}" destId="{8BEB4EF4-262E-46D1-BB33-FF69945595F8}" srcOrd="2" destOrd="0" parTransId="{6D524DA2-C9B8-4DD5-B2AC-E351DA0CA9E4}" sibTransId="{CD7B2CA8-5372-47B9-91E6-F17AE0D5C576}"/>
    <dgm:cxn modelId="{7663B1FE-0E65-430D-A5B1-19EE89296EAD}" srcId="{05E9656D-2261-45F3-A507-80ED0EA66419}" destId="{304DB1CF-0D81-4BA4-AAF4-3557175A8483}" srcOrd="3" destOrd="0" parTransId="{64DA7F8F-E8F9-4E1C-9693-C45F99128700}" sibTransId="{54D5BD39-1396-4C96-B4E5-E0545A83A42F}"/>
    <dgm:cxn modelId="{41143726-AD07-475F-A311-47F57D3A8756}" type="presOf" srcId="{05E9656D-2261-45F3-A507-80ED0EA66419}" destId="{E13AEDCD-52AB-4132-81AD-4DE130C13D0D}" srcOrd="0" destOrd="0" presId="urn:microsoft.com/office/officeart/2005/8/layout/cycle2"/>
    <dgm:cxn modelId="{8D36B137-F699-40CD-920C-651C9AB3FB43}" type="presParOf" srcId="{E13AEDCD-52AB-4132-81AD-4DE130C13D0D}" destId="{6A37E6E3-7525-440F-89D8-AB1FAF957FD2}" srcOrd="0" destOrd="0" presId="urn:microsoft.com/office/officeart/2005/8/layout/cycle2"/>
    <dgm:cxn modelId="{9D89AC41-EB49-4A10-87F4-8F04A8E0DCF6}" type="presOf" srcId="{26E22626-55E4-45F1-A236-8BC9FCEF1D75}" destId="{6A37E6E3-7525-440F-89D8-AB1FAF957FD2}" srcOrd="0" destOrd="0" presId="urn:microsoft.com/office/officeart/2005/8/layout/cycle2"/>
    <dgm:cxn modelId="{4E7534DB-53A4-4970-B1E0-0475E5DC234F}" type="presParOf" srcId="{E13AEDCD-52AB-4132-81AD-4DE130C13D0D}" destId="{89995268-CEA1-49F4-A45A-D383636C4FCE}" srcOrd="1" destOrd="0" presId="urn:microsoft.com/office/officeart/2005/8/layout/cycle2"/>
    <dgm:cxn modelId="{409BC74B-AF5B-4C09-8C3B-2C64118AAFAA}" type="presOf" srcId="{EBB6617A-1FED-40F9-A201-5248C698BFFF}" destId="{89995268-CEA1-49F4-A45A-D383636C4FCE}" srcOrd="0" destOrd="0" presId="urn:microsoft.com/office/officeart/2005/8/layout/cycle2"/>
    <dgm:cxn modelId="{08A38A6C-440D-4317-BA52-E760472F94C4}" type="presParOf" srcId="{89995268-CEA1-49F4-A45A-D383636C4FCE}" destId="{DCB504CA-38C3-47A4-A4E4-2409252DA835}" srcOrd="0" destOrd="1" presId="urn:microsoft.com/office/officeart/2005/8/layout/cycle2"/>
    <dgm:cxn modelId="{0533EA5A-6EB7-4782-A259-814289AD06DD}" type="presOf" srcId="{EBB6617A-1FED-40F9-A201-5248C698BFFF}" destId="{DCB504CA-38C3-47A4-A4E4-2409252DA835}" srcOrd="1" destOrd="0" presId="urn:microsoft.com/office/officeart/2005/8/layout/cycle2"/>
    <dgm:cxn modelId="{1F77C209-6028-45AD-8554-B881382DA211}" type="presParOf" srcId="{E13AEDCD-52AB-4132-81AD-4DE130C13D0D}" destId="{B67FAECA-C752-4B1D-906F-3EFCC52978CB}" srcOrd="2" destOrd="0" presId="urn:microsoft.com/office/officeart/2005/8/layout/cycle2"/>
    <dgm:cxn modelId="{1BFBD76E-2940-4957-B73D-5C0F1DE96B0B}" type="presOf" srcId="{89D7FECE-7A75-4687-A1E8-54AD56A67F60}" destId="{B67FAECA-C752-4B1D-906F-3EFCC52978CB}" srcOrd="0" destOrd="0" presId="urn:microsoft.com/office/officeart/2005/8/layout/cycle2"/>
    <dgm:cxn modelId="{3CBA2207-6B4B-4ED2-9AFE-F829C37F642B}" type="presParOf" srcId="{E13AEDCD-52AB-4132-81AD-4DE130C13D0D}" destId="{09D53D9B-E44E-4079-8380-963FADDFEFD5}" srcOrd="3" destOrd="0" presId="urn:microsoft.com/office/officeart/2005/8/layout/cycle2"/>
    <dgm:cxn modelId="{37AB230E-591C-494B-97F2-D79CADB167A6}" type="presOf" srcId="{6BE586A5-01A8-41FF-B8E3-0F8BD34101E5}" destId="{09D53D9B-E44E-4079-8380-963FADDFEFD5}" srcOrd="0" destOrd="0" presId="urn:microsoft.com/office/officeart/2005/8/layout/cycle2"/>
    <dgm:cxn modelId="{A9A6B0EA-E651-4EB3-B4F3-1E38085D0BD0}" type="presParOf" srcId="{09D53D9B-E44E-4079-8380-963FADDFEFD5}" destId="{0F84D1BF-1468-467C-B2D5-5A6B31C666E9}" srcOrd="0" destOrd="3" presId="urn:microsoft.com/office/officeart/2005/8/layout/cycle2"/>
    <dgm:cxn modelId="{6474170A-3D4B-4CA9-97A3-8B4170EAF44B}" type="presOf" srcId="{6BE586A5-01A8-41FF-B8E3-0F8BD34101E5}" destId="{0F84D1BF-1468-467C-B2D5-5A6B31C666E9}" srcOrd="1" destOrd="0" presId="urn:microsoft.com/office/officeart/2005/8/layout/cycle2"/>
    <dgm:cxn modelId="{46E3041B-59C4-4076-8A2A-01EB6856AF4F}" type="presParOf" srcId="{E13AEDCD-52AB-4132-81AD-4DE130C13D0D}" destId="{CA0FCB70-B590-44E4-A39E-CDDD7894588B}" srcOrd="4" destOrd="0" presId="urn:microsoft.com/office/officeart/2005/8/layout/cycle2"/>
    <dgm:cxn modelId="{03C1626A-914E-4067-8175-DFB236E3D16F}" type="presOf" srcId="{8BEB4EF4-262E-46D1-BB33-FF69945595F8}" destId="{CA0FCB70-B590-44E4-A39E-CDDD7894588B}" srcOrd="0" destOrd="0" presId="urn:microsoft.com/office/officeart/2005/8/layout/cycle2"/>
    <dgm:cxn modelId="{1C8879BD-1586-49A2-BF77-3B054A508CDB}" type="presParOf" srcId="{E13AEDCD-52AB-4132-81AD-4DE130C13D0D}" destId="{DDB18394-135B-4058-B6BE-9FD971F27A7B}" srcOrd="5" destOrd="0" presId="urn:microsoft.com/office/officeart/2005/8/layout/cycle2"/>
    <dgm:cxn modelId="{DBF80F17-DAFB-4442-AE0F-0D3D7697D147}" type="presOf" srcId="{CD7B2CA8-5372-47B9-91E6-F17AE0D5C576}" destId="{DDB18394-135B-4058-B6BE-9FD971F27A7B}" srcOrd="0" destOrd="0" presId="urn:microsoft.com/office/officeart/2005/8/layout/cycle2"/>
    <dgm:cxn modelId="{698AB94D-AE8F-4D0D-AD5C-B73EA1098AE6}" type="presParOf" srcId="{DDB18394-135B-4058-B6BE-9FD971F27A7B}" destId="{A30FC767-6422-420C-8C47-8DE6B80DD844}" srcOrd="0" destOrd="5" presId="urn:microsoft.com/office/officeart/2005/8/layout/cycle2"/>
    <dgm:cxn modelId="{BED74565-5430-4F49-8919-C189641C43E4}" type="presOf" srcId="{CD7B2CA8-5372-47B9-91E6-F17AE0D5C576}" destId="{A30FC767-6422-420C-8C47-8DE6B80DD844}" srcOrd="1" destOrd="0" presId="urn:microsoft.com/office/officeart/2005/8/layout/cycle2"/>
    <dgm:cxn modelId="{71A694BB-F444-4ED4-A982-770277F80906}" type="presParOf" srcId="{E13AEDCD-52AB-4132-81AD-4DE130C13D0D}" destId="{02D74D71-F12A-435F-987C-CADAF3A891D8}" srcOrd="6" destOrd="0" presId="urn:microsoft.com/office/officeart/2005/8/layout/cycle2"/>
    <dgm:cxn modelId="{F0B68796-89BF-4A59-99EA-36558339CFE6}" type="presOf" srcId="{304DB1CF-0D81-4BA4-AAF4-3557175A8483}" destId="{02D74D71-F12A-435F-987C-CADAF3A891D8}" srcOrd="0" destOrd="0" presId="urn:microsoft.com/office/officeart/2005/8/layout/cycle2"/>
    <dgm:cxn modelId="{78508158-595B-4A10-8122-BDE4E2008941}" type="presParOf" srcId="{E13AEDCD-52AB-4132-81AD-4DE130C13D0D}" destId="{B6B2C7D2-4F5F-4EAE-9930-45BCD53085F0}" srcOrd="7" destOrd="0" presId="urn:microsoft.com/office/officeart/2005/8/layout/cycle2"/>
    <dgm:cxn modelId="{AB1577BD-9FFB-458A-A3F0-A9B0BE9EDD25}" type="presOf" srcId="{54D5BD39-1396-4C96-B4E5-E0545A83A42F}" destId="{B6B2C7D2-4F5F-4EAE-9930-45BCD53085F0}" srcOrd="0" destOrd="0" presId="urn:microsoft.com/office/officeart/2005/8/layout/cycle2"/>
    <dgm:cxn modelId="{EA344304-9DF7-43DB-8E69-6254C37605E2}" type="presParOf" srcId="{B6B2C7D2-4F5F-4EAE-9930-45BCD53085F0}" destId="{D4B4457A-3A78-4B2F-AC51-3A0B1131D797}" srcOrd="0" destOrd="7" presId="urn:microsoft.com/office/officeart/2005/8/layout/cycle2"/>
    <dgm:cxn modelId="{99F8B2A5-BCB4-42C4-AFDB-FEC3902A932E}" type="presOf" srcId="{54D5BD39-1396-4C96-B4E5-E0545A83A42F}" destId="{D4B4457A-3A78-4B2F-AC51-3A0B1131D797}" srcOrd="1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709A3-EC3A-4E4F-8CB3-CFB37CAC9EE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BB3A0C4-851F-482D-AA71-DF9AA5983C43}">
      <dgm:prSet phldrT="[文字]"/>
      <dgm:spPr/>
      <dgm:t>
        <a:bodyPr/>
        <a:lstStyle/>
        <a:p>
          <a:r>
            <a:rPr lang="zh-TW" altLang="en-US" dirty="0" smtClean="0"/>
            <a:t>發展模式</a:t>
          </a:r>
          <a:endParaRPr lang="zh-TW" altLang="en-US" dirty="0"/>
        </a:p>
      </dgm:t>
    </dgm:pt>
    <dgm:pt modelId="{361EB4F9-468E-4202-B934-4A3C398AC88E}" cxnId="{6FD2153B-7A4F-4424-98BF-24905FC92377}" type="parTrans">
      <dgm:prSet/>
      <dgm:spPr/>
      <dgm:t>
        <a:bodyPr/>
        <a:lstStyle/>
        <a:p>
          <a:endParaRPr lang="zh-TW" altLang="en-US"/>
        </a:p>
      </dgm:t>
    </dgm:pt>
    <dgm:pt modelId="{93B09FA3-F230-4535-BA0C-3EAB345F1489}" cxnId="{6FD2153B-7A4F-4424-98BF-24905FC92377}" type="sibTrans">
      <dgm:prSet/>
      <dgm:spPr/>
      <dgm:t>
        <a:bodyPr/>
        <a:lstStyle/>
        <a:p>
          <a:endParaRPr lang="zh-TW" altLang="en-US"/>
        </a:p>
      </dgm:t>
    </dgm:pt>
    <dgm:pt modelId="{5895B1AE-707E-4384-945B-5FF4613AD64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dirty="0" smtClean="0"/>
            <a:t>由上往下</a:t>
          </a:r>
          <a:r>
            <a:rPr lang="zh-TW" altLang="zh-TW" dirty="0"/>
            <a:t/>
          </a:r>
          <a:endParaRPr lang="zh-TW" altLang="zh-TW" dirty="0"/>
        </a:p>
      </dgm:t>
    </dgm:pt>
    <dgm:pt modelId="{B3BD0C14-CDAC-428D-997A-B53365A855EE}" cxnId="{6F0BE505-8B9E-4A1E-A72C-531D3577B8C9}" type="parTrans">
      <dgm:prSet/>
      <dgm:spPr/>
      <dgm:t>
        <a:bodyPr/>
        <a:lstStyle/>
        <a:p>
          <a:endParaRPr lang="zh-TW" altLang="en-US"/>
        </a:p>
      </dgm:t>
    </dgm:pt>
    <dgm:pt modelId="{3BDE56CE-FD9E-4CF6-963B-A3E1FD5522EB}" cxnId="{6F0BE505-8B9E-4A1E-A72C-531D3577B8C9}" type="sibTrans">
      <dgm:prSet/>
      <dgm:spPr/>
      <dgm:t>
        <a:bodyPr/>
        <a:lstStyle/>
        <a:p>
          <a:endParaRPr lang="zh-TW" altLang="en-US"/>
        </a:p>
      </dgm:t>
    </dgm:pt>
    <dgm:pt modelId="{8785D476-666D-433F-97C6-5207AF92A6D8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TW" altLang="zh-TW" dirty="0" smtClean="0"/>
            <a:t>由中</a:t>
          </a:r>
          <a:r>
            <a:rPr lang="zh-CN" altLang="zh-TW" dirty="0" smtClean="0"/>
            <a:t>间</a:t>
          </a:r>
          <a:r>
            <a:rPr lang="zh-TW" altLang="zh-TW" dirty="0" smtClean="0"/>
            <a:t>往外</a:t>
          </a:r>
          <a:r>
            <a:rPr lang="zh-TW" altLang="zh-TW" dirty="0"/>
            <a:t/>
          </a:r>
          <a:endParaRPr lang="zh-TW" altLang="zh-TW" dirty="0"/>
        </a:p>
      </dgm:t>
    </dgm:pt>
    <dgm:pt modelId="{85F4A29C-3010-45AA-9DE1-C3B350D8BB9B}" cxnId="{EA01D721-1A13-4E08-A4F8-1831AA3D8F0A}" type="parTrans">
      <dgm:prSet/>
      <dgm:spPr/>
    </dgm:pt>
    <dgm:pt modelId="{F8E6E2E5-2773-4DF0-B3B7-94D099DD0CF6}" cxnId="{EA01D721-1A13-4E08-A4F8-1831AA3D8F0A}" type="sibTrans">
      <dgm:prSet/>
      <dgm:spPr/>
    </dgm:pt>
    <dgm:pt modelId="{57FF9B1D-B2BE-4263-89D6-1EFDD2EA18B1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TW" altLang="zh-TW" dirty="0" smtClean="0"/>
            <a:t>由大到</a:t>
          </a:r>
          <a:r>
            <a:rPr lang="zh-TW" altLang="en-US" dirty="0" smtClean="0"/>
            <a:t>小</a:t>
          </a:r>
          <a:r>
            <a:rPr lang="zh-TW" altLang="zh-TW" dirty="0"/>
            <a:t/>
          </a:r>
          <a:endParaRPr lang="zh-TW" altLang="zh-TW" dirty="0"/>
        </a:p>
      </dgm:t>
    </dgm:pt>
    <dgm:pt modelId="{4EFAA794-DDA7-47A3-803C-38975DFCA559}" cxnId="{3039E732-FA77-4E3B-B713-9B396124C1F7}" type="parTrans">
      <dgm:prSet/>
      <dgm:spPr/>
    </dgm:pt>
    <dgm:pt modelId="{82361950-395E-4453-A414-65F840F172B3}" cxnId="{3039E732-FA77-4E3B-B713-9B396124C1F7}" type="sibTrans">
      <dgm:prSet/>
      <dgm:spPr/>
    </dgm:pt>
    <dgm:pt modelId="{1046309C-7F67-4FD1-ACEE-D6B37BC4AA23}">
      <dgm:prSet phldrT="[文字]"/>
      <dgm:spPr/>
      <dgm:t>
        <a:bodyPr/>
        <a:lstStyle/>
        <a:p>
          <a:r>
            <a:rPr lang="zh-TW" altLang="en-US" dirty="0" smtClean="0"/>
            <a:t>動作形式</a:t>
          </a:r>
          <a:endParaRPr lang="zh-TW" altLang="en-US" dirty="0"/>
        </a:p>
      </dgm:t>
    </dgm:pt>
    <dgm:pt modelId="{8B955D36-DFF5-4E5F-870F-95E8A8652F0C}" cxnId="{4D607BD9-DDD8-4175-8B5F-5690ACC691F7}" type="parTrans">
      <dgm:prSet/>
      <dgm:spPr/>
      <dgm:t>
        <a:bodyPr/>
        <a:lstStyle/>
        <a:p>
          <a:endParaRPr lang="zh-TW" altLang="en-US"/>
        </a:p>
      </dgm:t>
    </dgm:pt>
    <dgm:pt modelId="{553B3EDC-961E-479D-9B10-9D414980F14F}" cxnId="{4D607BD9-DDD8-4175-8B5F-5690ACC691F7}" type="sibTrans">
      <dgm:prSet/>
      <dgm:spPr/>
      <dgm:t>
        <a:bodyPr/>
        <a:lstStyle/>
        <a:p>
          <a:endParaRPr lang="zh-TW" altLang="en-US"/>
        </a:p>
      </dgm:t>
    </dgm:pt>
    <dgm:pt modelId="{5BF452E6-1590-41BC-B637-7C3E8CF50971}">
      <dgm:prSet phldrT="[文字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zh-TW" dirty="0" smtClean="0"/>
            <a:t>弯曲</a:t>
          </a:r>
          <a:r>
            <a:rPr lang="zh-TW" altLang="zh-TW" dirty="0" smtClean="0"/>
            <a:t>曲</a:t>
          </a:r>
          <a:r>
            <a:rPr lang="zh-TW" altLang="en-US" dirty="0"/>
            <a:t/>
          </a:r>
          <a:endParaRPr lang="zh-TW" altLang="en-US" dirty="0"/>
        </a:p>
      </dgm:t>
    </dgm:pt>
    <dgm:pt modelId="{6E1754DE-5016-48D0-B909-C6DF38D86DD3}" cxnId="{A859CAA8-8B92-41CD-82B7-CD2DF2FEF91B}" type="parTrans">
      <dgm:prSet/>
      <dgm:spPr/>
      <dgm:t>
        <a:bodyPr/>
        <a:lstStyle/>
        <a:p>
          <a:endParaRPr lang="zh-TW" altLang="en-US"/>
        </a:p>
      </dgm:t>
    </dgm:pt>
    <dgm:pt modelId="{0A6BC429-42A0-4214-AEC8-97914288928C}" cxnId="{A859CAA8-8B92-41CD-82B7-CD2DF2FEF91B}" type="sibTrans">
      <dgm:prSet/>
      <dgm:spPr/>
      <dgm:t>
        <a:bodyPr/>
        <a:lstStyle/>
        <a:p>
          <a:endParaRPr lang="zh-TW" altLang="en-US"/>
        </a:p>
      </dgm:t>
    </dgm:pt>
    <dgm:pt modelId="{0CBBF817-2B99-41A5-B149-889415BE50B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TW" altLang="zh-TW" dirty="0" smtClean="0"/>
            <a:t>伸</a:t>
          </a:r>
          <a:r>
            <a:rPr lang="zh-CN" altLang="zh-TW" dirty="0" smtClean="0"/>
            <a:t>张</a:t>
          </a:r>
          <a:r>
            <a:rPr lang="zh-TW" altLang="zh-TW" dirty="0"/>
            <a:t/>
          </a:r>
          <a:endParaRPr lang="zh-TW" altLang="zh-TW" dirty="0"/>
        </a:p>
      </dgm:t>
    </dgm:pt>
    <dgm:pt modelId="{45CFF4F5-D4A4-4551-9C28-833A093A458B}" cxnId="{734B0663-463A-44D6-AD56-26CA9419A2DF}" type="parTrans">
      <dgm:prSet/>
      <dgm:spPr/>
    </dgm:pt>
    <dgm:pt modelId="{FEFD55EF-7E54-4E8D-AFD8-3DDED58C2198}" cxnId="{734B0663-463A-44D6-AD56-26CA9419A2DF}" type="sibTrans">
      <dgm:prSet/>
      <dgm:spPr/>
    </dgm:pt>
    <dgm:pt modelId="{F6D4A9A0-B43F-4FE1-AFB4-4D4B45825B07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zh-TW" smtClean="0"/>
            <a:t>旋转</a:t>
          </a:r>
          <a:r>
            <a:rPr lang="zh-CN" altLang="zh-TW" dirty="0"/>
            <a:t/>
          </a:r>
          <a:endParaRPr lang="zh-CN" altLang="zh-TW" dirty="0"/>
        </a:p>
      </dgm:t>
    </dgm:pt>
    <dgm:pt modelId="{8D4F7061-D32B-4D92-890B-C80E0D37AED5}" cxnId="{D183B7E2-D4BE-4FAF-9614-569A9D42A34F}" type="parTrans">
      <dgm:prSet/>
      <dgm:spPr/>
    </dgm:pt>
    <dgm:pt modelId="{A48A296D-56E2-4436-929C-DD077191B2FA}" cxnId="{D183B7E2-D4BE-4FAF-9614-569A9D42A34F}" type="sibTrans">
      <dgm:prSet/>
      <dgm:spPr/>
    </dgm:pt>
    <dgm:pt modelId="{FFBD3480-10F9-4E23-BC8F-71523D0B80BF}">
      <dgm:prSet/>
      <dgm:spPr/>
      <dgm:t>
        <a:bodyPr/>
        <a:lstStyle/>
        <a:p>
          <a:r>
            <a:rPr lang="zh-TW" altLang="en-US" dirty="0" smtClean="0"/>
            <a:t>關節動作發展</a:t>
          </a:r>
          <a:endParaRPr lang="zh-TW" altLang="zh-TW" dirty="0"/>
        </a:p>
      </dgm:t>
    </dgm:pt>
    <dgm:pt modelId="{A45F4060-3248-4F2F-AE38-BC42043CFAD0}" cxnId="{35FC32D2-35ED-4607-A4C6-422A6001ABBB}" type="parTrans">
      <dgm:prSet/>
      <dgm:spPr/>
      <dgm:t>
        <a:bodyPr/>
        <a:lstStyle/>
        <a:p>
          <a:endParaRPr lang="zh-TW" altLang="en-US"/>
        </a:p>
      </dgm:t>
    </dgm:pt>
    <dgm:pt modelId="{FAC567E2-9389-40F2-9339-252680B446BA}" cxnId="{35FC32D2-35ED-4607-A4C6-422A6001ABBB}" type="sibTrans">
      <dgm:prSet/>
      <dgm:spPr/>
      <dgm:t>
        <a:bodyPr/>
        <a:lstStyle/>
        <a:p>
          <a:endParaRPr lang="zh-TW" altLang="en-US"/>
        </a:p>
      </dgm:t>
    </dgm:pt>
    <dgm:pt modelId="{4B93FF29-FE65-43D7-A252-2ED0A2BA504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zh-TW" dirty="0" smtClean="0"/>
            <a:t>轻</a:t>
          </a:r>
          <a:r>
            <a:rPr lang="zh-TW" altLang="en-US" dirty="0" smtClean="0"/>
            <a:t>的工作</a:t>
          </a:r>
          <a:r>
            <a:rPr lang="zh-TW" altLang="en-US" dirty="0"/>
            <a:t/>
          </a:r>
          <a:endParaRPr lang="zh-TW" altLang="en-US" dirty="0"/>
        </a:p>
      </dgm:t>
    </dgm:pt>
    <dgm:pt modelId="{C3DE6185-5681-4D6F-A075-CA1D6BD5654F}" cxnId="{FA749134-B6FD-48AE-88C6-F4C7B2225CA6}" type="parTrans">
      <dgm:prSet/>
      <dgm:spPr/>
      <dgm:t>
        <a:bodyPr/>
        <a:lstStyle/>
        <a:p>
          <a:endParaRPr lang="zh-TW" altLang="en-US"/>
        </a:p>
      </dgm:t>
    </dgm:pt>
    <dgm:pt modelId="{2373DD6D-C104-4011-8D00-DD8BEBCCBC13}" cxnId="{FA749134-B6FD-48AE-88C6-F4C7B2225CA6}" type="sibTrans">
      <dgm:prSet/>
      <dgm:spPr/>
      <dgm:t>
        <a:bodyPr/>
        <a:lstStyle/>
        <a:p>
          <a:endParaRPr lang="zh-TW" altLang="en-US"/>
        </a:p>
      </dgm:t>
    </dgm:pt>
    <dgm:pt modelId="{B7AB86E0-67D1-46EE-956F-BF9A53A4CA38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TW" altLang="en-US" dirty="0" smtClean="0"/>
            <a:t>重的工作</a:t>
          </a:r>
          <a:r>
            <a:rPr lang="zh-TW" altLang="en-US" dirty="0"/>
            <a:t/>
          </a:r>
          <a:endParaRPr lang="zh-TW" altLang="en-US" dirty="0"/>
        </a:p>
      </dgm:t>
    </dgm:pt>
    <dgm:pt modelId="{76A84705-8051-4EA0-8E35-0F9953099D3E}" cxnId="{3E5C9A32-30E2-49CD-B592-025663C1793C}" type="parTrans">
      <dgm:prSet/>
      <dgm:spPr/>
    </dgm:pt>
    <dgm:pt modelId="{49680163-24FD-4494-B13E-4AFECA924C5D}" cxnId="{3E5C9A32-30E2-49CD-B592-025663C1793C}" type="sibTrans">
      <dgm:prSet/>
      <dgm:spPr/>
    </dgm:pt>
    <dgm:pt modelId="{8CDAFA02-477A-4B99-AB37-160257D00C0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zh-TW" dirty="0" smtClean="0"/>
            <a:t>动</a:t>
          </a:r>
          <a:r>
            <a:rPr lang="zh-TW" altLang="en-US" dirty="0" smtClean="0"/>
            <a:t>的</a:t>
          </a:r>
          <a:r>
            <a:rPr lang="zh-CN" altLang="zh-TW" dirty="0" smtClean="0"/>
            <a:t>动</a:t>
          </a:r>
          <a:r>
            <a:rPr lang="zh-TW" altLang="en-US" dirty="0" smtClean="0"/>
            <a:t>作</a:t>
          </a:r>
          <a:r>
            <a:rPr lang="zh-TW" altLang="en-US" dirty="0"/>
            <a:t/>
          </a:r>
          <a:endParaRPr lang="zh-TW" altLang="en-US" dirty="0"/>
        </a:p>
      </dgm:t>
    </dgm:pt>
    <dgm:pt modelId="{AD61C698-0A36-47C1-9E9A-E93F0F18A5A3}" cxnId="{6C2F9DD6-5736-443F-8A61-C96DAD5F828A}" type="parTrans">
      <dgm:prSet/>
      <dgm:spPr/>
    </dgm:pt>
    <dgm:pt modelId="{C8B81B20-F51A-4D5F-8B7D-50893C0FCD51}" cxnId="{6C2F9DD6-5736-443F-8A61-C96DAD5F828A}" type="sibTrans">
      <dgm:prSet/>
      <dgm:spPr/>
    </dgm:pt>
    <dgm:pt modelId="{CE64D48B-6B06-4741-8F3C-9418872A968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zh-TW" dirty="0" smtClean="0"/>
            <a:t>轻</a:t>
          </a:r>
          <a:r>
            <a:rPr lang="zh-TW" altLang="en-US" dirty="0" smtClean="0"/>
            <a:t>的</a:t>
          </a:r>
          <a:r>
            <a:rPr lang="zh-CN" altLang="zh-TW" dirty="0" smtClean="0"/>
            <a:t>动</a:t>
          </a:r>
          <a:r>
            <a:rPr lang="zh-TW" altLang="en-US" dirty="0" smtClean="0"/>
            <a:t>作</a:t>
          </a:r>
          <a:r>
            <a:rPr lang="zh-TW" altLang="en-US" dirty="0"/>
            <a:t/>
          </a:r>
          <a:endParaRPr lang="zh-TW" altLang="en-US" dirty="0"/>
        </a:p>
      </dgm:t>
    </dgm:pt>
    <dgm:pt modelId="{E15EDFD9-BDAC-40E2-A805-5400DB97AB06}" cxnId="{75650A02-FBAD-43C5-8828-7765DB0A8475}" type="parTrans">
      <dgm:prSet/>
      <dgm:spPr/>
    </dgm:pt>
    <dgm:pt modelId="{98F91FBE-10B6-4C12-AD9B-07BA35873B57}" cxnId="{75650A02-FBAD-43C5-8828-7765DB0A8475}" type="sibTrans">
      <dgm:prSet/>
      <dgm:spPr/>
    </dgm:pt>
    <dgm:pt modelId="{441F2E2F-DCD0-4731-9F6E-BE1495993A92}" type="pres">
      <dgm:prSet presAssocID="{E61709A3-EC3A-4E4F-8CB3-CFB37CAC9E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89B7241-7679-49CA-B1FA-2C675BC8D40B}" type="pres">
      <dgm:prSet presAssocID="{8BB3A0C4-851F-482D-AA71-DF9AA5983C43}" presName="composite" presStyleCnt="0"/>
      <dgm:spPr/>
    </dgm:pt>
    <dgm:pt modelId="{223641E8-6EB8-4E89-917C-7F22E12C2004}" type="pres">
      <dgm:prSet presAssocID="{8BB3A0C4-851F-482D-AA71-DF9AA5983C4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5679EC-8547-4292-B0E6-55EE10FE0F77}" type="pres">
      <dgm:prSet presAssocID="{8BB3A0C4-851F-482D-AA71-DF9AA5983C4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1E8167-6009-4A94-849F-B80C4E73293D}" type="pres">
      <dgm:prSet presAssocID="{93B09FA3-F230-4535-BA0C-3EAB345F1489}" presName="space" presStyleCnt="0"/>
      <dgm:spPr/>
    </dgm:pt>
    <dgm:pt modelId="{B73DD561-6D1A-4E49-8D39-2F483D5CAE1F}" type="pres">
      <dgm:prSet presAssocID="{1046309C-7F67-4FD1-ACEE-D6B37BC4AA23}" presName="composite" presStyleCnt="0"/>
      <dgm:spPr/>
    </dgm:pt>
    <dgm:pt modelId="{AD52882E-02FC-4735-9441-8D0170DD40B0}" type="pres">
      <dgm:prSet presAssocID="{1046309C-7F67-4FD1-ACEE-D6B37BC4AA23}" presName="parTx" presStyleLbl="alignNode1" presStyleIdx="1" presStyleCnt="3" custLinFactNeighborX="0" custLinFactNeighborY="-18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975D0D-5FE0-4A80-B13F-4620B3FA631F}" type="pres">
      <dgm:prSet presAssocID="{1046309C-7F67-4FD1-ACEE-D6B37BC4AA2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FB5753-8B6A-466F-9782-658505B9DADD}" type="pres">
      <dgm:prSet presAssocID="{553B3EDC-961E-479D-9B10-9D414980F14F}" presName="space" presStyleCnt="0"/>
      <dgm:spPr/>
    </dgm:pt>
    <dgm:pt modelId="{6AA7643E-FF88-4D8D-99A4-CBD3B1AB7D3D}" type="pres">
      <dgm:prSet presAssocID="{FFBD3480-10F9-4E23-BC8F-71523D0B80BF}" presName="composite" presStyleCnt="0"/>
      <dgm:spPr/>
    </dgm:pt>
    <dgm:pt modelId="{3AE59D83-864B-4401-BDC9-4BB44C85362E}" type="pres">
      <dgm:prSet presAssocID="{FFBD3480-10F9-4E23-BC8F-71523D0B80B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20C502-E7C1-4AB0-8686-5D6335D52923}" type="pres">
      <dgm:prSet presAssocID="{FFBD3480-10F9-4E23-BC8F-71523D0B80B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D2153B-7A4F-4424-98BF-24905FC92377}" srcId="{E61709A3-EC3A-4E4F-8CB3-CFB37CAC9EE6}" destId="{8BB3A0C4-851F-482D-AA71-DF9AA5983C43}" srcOrd="0" destOrd="0" parTransId="{361EB4F9-468E-4202-B934-4A3C398AC88E}" sibTransId="{93B09FA3-F230-4535-BA0C-3EAB345F1489}"/>
    <dgm:cxn modelId="{6F0BE505-8B9E-4A1E-A72C-531D3577B8C9}" srcId="{8BB3A0C4-851F-482D-AA71-DF9AA5983C43}" destId="{5895B1AE-707E-4384-945B-5FF4613AD64F}" srcOrd="0" destOrd="0" parTransId="{B3BD0C14-CDAC-428D-997A-B53365A855EE}" sibTransId="{3BDE56CE-FD9E-4CF6-963B-A3E1FD5522EB}"/>
    <dgm:cxn modelId="{EA01D721-1A13-4E08-A4F8-1831AA3D8F0A}" srcId="{8BB3A0C4-851F-482D-AA71-DF9AA5983C43}" destId="{8785D476-666D-433F-97C6-5207AF92A6D8}" srcOrd="1" destOrd="0" parTransId="{85F4A29C-3010-45AA-9DE1-C3B350D8BB9B}" sibTransId="{F8E6E2E5-2773-4DF0-B3B7-94D099DD0CF6}"/>
    <dgm:cxn modelId="{3039E732-FA77-4E3B-B713-9B396124C1F7}" srcId="{8BB3A0C4-851F-482D-AA71-DF9AA5983C43}" destId="{57FF9B1D-B2BE-4263-89D6-1EFDD2EA18B1}" srcOrd="2" destOrd="0" parTransId="{4EFAA794-DDA7-47A3-803C-38975DFCA559}" sibTransId="{82361950-395E-4453-A414-65F840F172B3}"/>
    <dgm:cxn modelId="{4D607BD9-DDD8-4175-8B5F-5690ACC691F7}" srcId="{E61709A3-EC3A-4E4F-8CB3-CFB37CAC9EE6}" destId="{1046309C-7F67-4FD1-ACEE-D6B37BC4AA23}" srcOrd="1" destOrd="0" parTransId="{8B955D36-DFF5-4E5F-870F-95E8A8652F0C}" sibTransId="{553B3EDC-961E-479D-9B10-9D414980F14F}"/>
    <dgm:cxn modelId="{A859CAA8-8B92-41CD-82B7-CD2DF2FEF91B}" srcId="{1046309C-7F67-4FD1-ACEE-D6B37BC4AA23}" destId="{5BF452E6-1590-41BC-B637-7C3E8CF50971}" srcOrd="0" destOrd="1" parTransId="{6E1754DE-5016-48D0-B909-C6DF38D86DD3}" sibTransId="{0A6BC429-42A0-4214-AEC8-97914288928C}"/>
    <dgm:cxn modelId="{734B0663-463A-44D6-AD56-26CA9419A2DF}" srcId="{1046309C-7F67-4FD1-ACEE-D6B37BC4AA23}" destId="{0CBBF817-2B99-41A5-B149-889415BE50BC}" srcOrd="1" destOrd="1" parTransId="{45CFF4F5-D4A4-4551-9C28-833A093A458B}" sibTransId="{FEFD55EF-7E54-4E8D-AFD8-3DDED58C2198}"/>
    <dgm:cxn modelId="{D183B7E2-D4BE-4FAF-9614-569A9D42A34F}" srcId="{1046309C-7F67-4FD1-ACEE-D6B37BC4AA23}" destId="{F6D4A9A0-B43F-4FE1-AFB4-4D4B45825B07}" srcOrd="2" destOrd="1" parTransId="{8D4F7061-D32B-4D92-890B-C80E0D37AED5}" sibTransId="{A48A296D-56E2-4436-929C-DD077191B2FA}"/>
    <dgm:cxn modelId="{35FC32D2-35ED-4607-A4C6-422A6001ABBB}" srcId="{E61709A3-EC3A-4E4F-8CB3-CFB37CAC9EE6}" destId="{FFBD3480-10F9-4E23-BC8F-71523D0B80BF}" srcOrd="2" destOrd="0" parTransId="{A45F4060-3248-4F2F-AE38-BC42043CFAD0}" sibTransId="{FAC567E2-9389-40F2-9339-252680B446BA}"/>
    <dgm:cxn modelId="{FA749134-B6FD-48AE-88C6-F4C7B2225CA6}" srcId="{FFBD3480-10F9-4E23-BC8F-71523D0B80BF}" destId="{4B93FF29-FE65-43D7-A252-2ED0A2BA5046}" srcOrd="0" destOrd="2" parTransId="{C3DE6185-5681-4D6F-A075-CA1D6BD5654F}" sibTransId="{2373DD6D-C104-4011-8D00-DD8BEBCCBC13}"/>
    <dgm:cxn modelId="{3E5C9A32-30E2-49CD-B592-025663C1793C}" srcId="{FFBD3480-10F9-4E23-BC8F-71523D0B80BF}" destId="{B7AB86E0-67D1-46EE-956F-BF9A53A4CA38}" srcOrd="1" destOrd="2" parTransId="{76A84705-8051-4EA0-8E35-0F9953099D3E}" sibTransId="{49680163-24FD-4494-B13E-4AFECA924C5D}"/>
    <dgm:cxn modelId="{6C2F9DD6-5736-443F-8A61-C96DAD5F828A}" srcId="{FFBD3480-10F9-4E23-BC8F-71523D0B80BF}" destId="{8CDAFA02-477A-4B99-AB37-160257D00C0B}" srcOrd="2" destOrd="2" parTransId="{AD61C698-0A36-47C1-9E9A-E93F0F18A5A3}" sibTransId="{C8B81B20-F51A-4D5F-8B7D-50893C0FCD51}"/>
    <dgm:cxn modelId="{75650A02-FBAD-43C5-8828-7765DB0A8475}" srcId="{FFBD3480-10F9-4E23-BC8F-71523D0B80BF}" destId="{CE64D48B-6B06-4741-8F3C-9418872A968C}" srcOrd="3" destOrd="2" parTransId="{E15EDFD9-BDAC-40E2-A805-5400DB97AB06}" sibTransId="{98F91FBE-10B6-4C12-AD9B-07BA35873B57}"/>
    <dgm:cxn modelId="{A72C0072-5059-4075-AB65-DEF0B4C2D354}" type="presOf" srcId="{E61709A3-EC3A-4E4F-8CB3-CFB37CAC9EE6}" destId="{441F2E2F-DCD0-4731-9F6E-BE1495993A92}" srcOrd="0" destOrd="0" presId="urn:microsoft.com/office/officeart/2005/8/layout/hList1"/>
    <dgm:cxn modelId="{9278C4A1-C1CD-4A5C-AE3B-805C804F2825}" type="presParOf" srcId="{441F2E2F-DCD0-4731-9F6E-BE1495993A92}" destId="{E89B7241-7679-49CA-B1FA-2C675BC8D40B}" srcOrd="0" destOrd="0" presId="urn:microsoft.com/office/officeart/2005/8/layout/hList1"/>
    <dgm:cxn modelId="{2E16B915-A985-473E-AAD6-7497F031D611}" type="presParOf" srcId="{E89B7241-7679-49CA-B1FA-2C675BC8D40B}" destId="{223641E8-6EB8-4E89-917C-7F22E12C2004}" srcOrd="0" destOrd="0" presId="urn:microsoft.com/office/officeart/2005/8/layout/hList1"/>
    <dgm:cxn modelId="{A892B395-5BC2-43C0-B3C5-F8F3765C3877}" type="presOf" srcId="{8BB3A0C4-851F-482D-AA71-DF9AA5983C43}" destId="{223641E8-6EB8-4E89-917C-7F22E12C2004}" srcOrd="0" destOrd="0" presId="urn:microsoft.com/office/officeart/2005/8/layout/hList1"/>
    <dgm:cxn modelId="{D0B7C35C-2E94-44CB-BC89-9088BF4C6FA6}" type="presParOf" srcId="{E89B7241-7679-49CA-B1FA-2C675BC8D40B}" destId="{985679EC-8547-4292-B0E6-55EE10FE0F77}" srcOrd="1" destOrd="0" presId="urn:microsoft.com/office/officeart/2005/8/layout/hList1"/>
    <dgm:cxn modelId="{B06C12F9-D5A4-4FE7-AA93-537889083B23}" type="presOf" srcId="{5895B1AE-707E-4384-945B-5FF4613AD64F}" destId="{985679EC-8547-4292-B0E6-55EE10FE0F77}" srcOrd="0" destOrd="0" presId="urn:microsoft.com/office/officeart/2005/8/layout/hList1"/>
    <dgm:cxn modelId="{5E4C7858-D66D-4BBA-ABFE-537852FD88E8}" type="presOf" srcId="{8785D476-666D-433F-97C6-5207AF92A6D8}" destId="{985679EC-8547-4292-B0E6-55EE10FE0F77}" srcOrd="0" destOrd="1" presId="urn:microsoft.com/office/officeart/2005/8/layout/hList1"/>
    <dgm:cxn modelId="{51F29339-AD6B-4423-9566-1F0CDC16D160}" type="presOf" srcId="{57FF9B1D-B2BE-4263-89D6-1EFDD2EA18B1}" destId="{985679EC-8547-4292-B0E6-55EE10FE0F77}" srcOrd="0" destOrd="2" presId="urn:microsoft.com/office/officeart/2005/8/layout/hList1"/>
    <dgm:cxn modelId="{43A9B01A-DA23-49DE-84A6-F6E480B42B16}" type="presParOf" srcId="{441F2E2F-DCD0-4731-9F6E-BE1495993A92}" destId="{D71E8167-6009-4A94-849F-B80C4E73293D}" srcOrd="1" destOrd="0" presId="urn:microsoft.com/office/officeart/2005/8/layout/hList1"/>
    <dgm:cxn modelId="{52D5AA19-4EC8-4AF8-90E3-C0D8AE2EECAE}" type="presParOf" srcId="{441F2E2F-DCD0-4731-9F6E-BE1495993A92}" destId="{B73DD561-6D1A-4E49-8D39-2F483D5CAE1F}" srcOrd="2" destOrd="0" presId="urn:microsoft.com/office/officeart/2005/8/layout/hList1"/>
    <dgm:cxn modelId="{DBF3BDF9-9B6E-495A-B599-4B27D7A4289E}" type="presParOf" srcId="{B73DD561-6D1A-4E49-8D39-2F483D5CAE1F}" destId="{AD52882E-02FC-4735-9441-8D0170DD40B0}" srcOrd="0" destOrd="2" presId="urn:microsoft.com/office/officeart/2005/8/layout/hList1"/>
    <dgm:cxn modelId="{E38A56FE-D02B-4E96-B9FF-90A90E3740DD}" type="presOf" srcId="{1046309C-7F67-4FD1-ACEE-D6B37BC4AA23}" destId="{AD52882E-02FC-4735-9441-8D0170DD40B0}" srcOrd="0" destOrd="0" presId="urn:microsoft.com/office/officeart/2005/8/layout/hList1"/>
    <dgm:cxn modelId="{F1B759C2-C729-42CD-A0D3-D41E2F0EDFA1}" type="presParOf" srcId="{B73DD561-6D1A-4E49-8D39-2F483D5CAE1F}" destId="{24975D0D-5FE0-4A80-B13F-4620B3FA631F}" srcOrd="1" destOrd="2" presId="urn:microsoft.com/office/officeart/2005/8/layout/hList1"/>
    <dgm:cxn modelId="{41734D2A-07D1-4CD8-BD2B-CE6298D6DDAE}" type="presOf" srcId="{5BF452E6-1590-41BC-B637-7C3E8CF50971}" destId="{24975D0D-5FE0-4A80-B13F-4620B3FA631F}" srcOrd="0" destOrd="0" presId="urn:microsoft.com/office/officeart/2005/8/layout/hList1"/>
    <dgm:cxn modelId="{8B85CB58-D621-45BC-A38D-AE8367FF4F63}" type="presOf" srcId="{0CBBF817-2B99-41A5-B149-889415BE50BC}" destId="{24975D0D-5FE0-4A80-B13F-4620B3FA631F}" srcOrd="0" destOrd="1" presId="urn:microsoft.com/office/officeart/2005/8/layout/hList1"/>
    <dgm:cxn modelId="{1217AC4E-32C2-493B-A581-6836765761AF}" type="presOf" srcId="{F6D4A9A0-B43F-4FE1-AFB4-4D4B45825B07}" destId="{24975D0D-5FE0-4A80-B13F-4620B3FA631F}" srcOrd="0" destOrd="2" presId="urn:microsoft.com/office/officeart/2005/8/layout/hList1"/>
    <dgm:cxn modelId="{E6E70CC6-CB98-44F9-983F-860CD8F8D672}" type="presParOf" srcId="{441F2E2F-DCD0-4731-9F6E-BE1495993A92}" destId="{5FFB5753-8B6A-466F-9782-658505B9DADD}" srcOrd="3" destOrd="0" presId="urn:microsoft.com/office/officeart/2005/8/layout/hList1"/>
    <dgm:cxn modelId="{7CB4CB3F-7C55-445C-B758-50F59751833E}" type="presParOf" srcId="{441F2E2F-DCD0-4731-9F6E-BE1495993A92}" destId="{6AA7643E-FF88-4D8D-99A4-CBD3B1AB7D3D}" srcOrd="4" destOrd="0" presId="urn:microsoft.com/office/officeart/2005/8/layout/hList1"/>
    <dgm:cxn modelId="{B8C8F63D-0823-4F2D-B75E-B9BC63DE9ACA}" type="presParOf" srcId="{6AA7643E-FF88-4D8D-99A4-CBD3B1AB7D3D}" destId="{3AE59D83-864B-4401-BDC9-4BB44C85362E}" srcOrd="0" destOrd="4" presId="urn:microsoft.com/office/officeart/2005/8/layout/hList1"/>
    <dgm:cxn modelId="{6C782CF0-BE27-40D6-B976-6E5FDB98157A}" type="presOf" srcId="{FFBD3480-10F9-4E23-BC8F-71523D0B80BF}" destId="{3AE59D83-864B-4401-BDC9-4BB44C85362E}" srcOrd="0" destOrd="0" presId="urn:microsoft.com/office/officeart/2005/8/layout/hList1"/>
    <dgm:cxn modelId="{DCD7645D-C7B6-4DC3-A951-9E0FB278C142}" type="presParOf" srcId="{6AA7643E-FF88-4D8D-99A4-CBD3B1AB7D3D}" destId="{A920C502-E7C1-4AB0-8686-5D6335D52923}" srcOrd="1" destOrd="4" presId="urn:microsoft.com/office/officeart/2005/8/layout/hList1"/>
    <dgm:cxn modelId="{3D3E7E8A-EC11-4E64-80E9-57991F30873C}" type="presOf" srcId="{4B93FF29-FE65-43D7-A252-2ED0A2BA5046}" destId="{A920C502-E7C1-4AB0-8686-5D6335D52923}" srcOrd="0" destOrd="0" presId="urn:microsoft.com/office/officeart/2005/8/layout/hList1"/>
    <dgm:cxn modelId="{C61F6706-A198-40C6-B30B-7AAA524F508E}" type="presOf" srcId="{B7AB86E0-67D1-46EE-956F-BF9A53A4CA38}" destId="{A920C502-E7C1-4AB0-8686-5D6335D52923}" srcOrd="0" destOrd="1" presId="urn:microsoft.com/office/officeart/2005/8/layout/hList1"/>
    <dgm:cxn modelId="{68FEFDFE-252E-49E6-96C3-B3E7FB5C82E9}" type="presOf" srcId="{8CDAFA02-477A-4B99-AB37-160257D00C0B}" destId="{A920C502-E7C1-4AB0-8686-5D6335D52923}" srcOrd="0" destOrd="2" presId="urn:microsoft.com/office/officeart/2005/8/layout/hList1"/>
    <dgm:cxn modelId="{1280B157-8EFA-4C55-BD04-3782A7D317DB}" type="presOf" srcId="{CE64D48B-6B06-4741-8F3C-9418872A968C}" destId="{A920C502-E7C1-4AB0-8686-5D6335D52923}" srcOrd="0" destOrd="3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7E6E3-7525-440F-89D8-AB1FAF957FD2}">
      <dsp:nvSpPr>
        <dsp:cNvPr id="0" name=""/>
        <dsp:cNvSpPr/>
      </dsp:nvSpPr>
      <dsp:spPr>
        <a:xfrm>
          <a:off x="4562065" y="1117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觀察</a:t>
          </a:r>
          <a:endParaRPr lang="zh-TW" altLang="en-US" sz="2400" kern="1200" dirty="0"/>
        </a:p>
      </dsp:txBody>
      <dsp:txXfrm>
        <a:off x="4765841" y="204893"/>
        <a:ext cx="983916" cy="983916"/>
      </dsp:txXfrm>
    </dsp:sp>
    <dsp:sp modelId="{89995268-CEA1-49F4-A45A-D383636C4FCE}">
      <dsp:nvSpPr>
        <dsp:cNvPr id="0" name=""/>
        <dsp:cNvSpPr/>
      </dsp:nvSpPr>
      <dsp:spPr>
        <a:xfrm rot="2700000">
          <a:off x="5804312" y="1194026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5820609" y="1248606"/>
        <a:ext cx="259661" cy="281772"/>
      </dsp:txXfrm>
    </dsp:sp>
    <dsp:sp modelId="{B67FAECA-C752-4B1D-906F-3EFCC52978CB}">
      <dsp:nvSpPr>
        <dsp:cNvPr id="0" name=""/>
        <dsp:cNvSpPr/>
      </dsp:nvSpPr>
      <dsp:spPr>
        <a:xfrm>
          <a:off x="6040882" y="1479934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建立關係</a:t>
          </a:r>
          <a:endParaRPr lang="zh-TW" altLang="en-US" sz="2400" kern="1200" dirty="0"/>
        </a:p>
      </dsp:txBody>
      <dsp:txXfrm>
        <a:off x="6244658" y="1683710"/>
        <a:ext cx="983916" cy="983916"/>
      </dsp:txXfrm>
    </dsp:sp>
    <dsp:sp modelId="{09D53D9B-E44E-4079-8380-963FADDFEFD5}">
      <dsp:nvSpPr>
        <dsp:cNvPr id="0" name=""/>
        <dsp:cNvSpPr/>
      </dsp:nvSpPr>
      <dsp:spPr>
        <a:xfrm rot="8100000">
          <a:off x="5819159" y="2672843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10800000">
        <a:off x="5914145" y="2727423"/>
        <a:ext cx="259661" cy="281772"/>
      </dsp:txXfrm>
    </dsp:sp>
    <dsp:sp modelId="{CA0FCB70-B590-44E4-A39E-CDDD7894588B}">
      <dsp:nvSpPr>
        <dsp:cNvPr id="0" name=""/>
        <dsp:cNvSpPr/>
      </dsp:nvSpPr>
      <dsp:spPr>
        <a:xfrm>
          <a:off x="4562065" y="2958751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對話與探索</a:t>
          </a:r>
          <a:endParaRPr lang="zh-TW" altLang="en-US" sz="2400" kern="1200" dirty="0"/>
        </a:p>
      </dsp:txBody>
      <dsp:txXfrm>
        <a:off x="4765841" y="3162527"/>
        <a:ext cx="983916" cy="983916"/>
      </dsp:txXfrm>
    </dsp:sp>
    <dsp:sp modelId="{DDB18394-135B-4058-B6BE-9FD971F27A7B}">
      <dsp:nvSpPr>
        <dsp:cNvPr id="0" name=""/>
        <dsp:cNvSpPr/>
      </dsp:nvSpPr>
      <dsp:spPr>
        <a:xfrm rot="13500000">
          <a:off x="4340342" y="2687690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10800000">
        <a:off x="4435328" y="2820958"/>
        <a:ext cx="259661" cy="281772"/>
      </dsp:txXfrm>
    </dsp:sp>
    <dsp:sp modelId="{02D74D71-F12A-435F-987C-CADAF3A891D8}">
      <dsp:nvSpPr>
        <dsp:cNvPr id="0" name=""/>
        <dsp:cNvSpPr/>
      </dsp:nvSpPr>
      <dsp:spPr>
        <a:xfrm>
          <a:off x="3083248" y="1479934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等待</a:t>
          </a:r>
          <a:endParaRPr lang="zh-TW" altLang="en-US" sz="2400" kern="1200" dirty="0"/>
        </a:p>
      </dsp:txBody>
      <dsp:txXfrm>
        <a:off x="3287024" y="1683710"/>
        <a:ext cx="983916" cy="983916"/>
      </dsp:txXfrm>
    </dsp:sp>
    <dsp:sp modelId="{B6B2C7D2-4F5F-4EAE-9930-45BCD53085F0}">
      <dsp:nvSpPr>
        <dsp:cNvPr id="0" name=""/>
        <dsp:cNvSpPr/>
      </dsp:nvSpPr>
      <dsp:spPr>
        <a:xfrm rot="18900000">
          <a:off x="4325495" y="1208873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341792" y="1342141"/>
        <a:ext cx="259661" cy="281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779435" cy="5878358"/>
        <a:chOff x="0" y="0"/>
        <a:chExt cx="8779435" cy="5878358"/>
      </a:xfrm>
    </dsp:grpSpPr>
    <dsp:sp modelId="{223641E8-6EB8-4E89-917C-7F22E12C2004}">
      <dsp:nvSpPr>
        <dsp:cNvPr id="3" name="矩形 2"/>
        <dsp:cNvSpPr/>
      </dsp:nvSpPr>
      <dsp:spPr bwMode="white">
        <a:xfrm>
          <a:off x="0" y="1341431"/>
          <a:ext cx="2676657" cy="8352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6248" tIns="117855" rIns="206248" bIns="117855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dirty="0" smtClean="0"/>
            <a:t>發展模式</a:t>
          </a:r>
          <a:endParaRPr lang="zh-TW" altLang="en-US" dirty="0"/>
        </a:p>
      </dsp:txBody>
      <dsp:txXfrm>
        <a:off x="0" y="1341431"/>
        <a:ext cx="2676657" cy="835200"/>
      </dsp:txXfrm>
    </dsp:sp>
    <dsp:sp modelId="{985679EC-8547-4292-B0E6-55EE10FE0F77}">
      <dsp:nvSpPr>
        <dsp:cNvPr id="4" name="矩形 3"/>
        <dsp:cNvSpPr/>
      </dsp:nvSpPr>
      <dsp:spPr bwMode="white">
        <a:xfrm>
          <a:off x="0" y="2176632"/>
          <a:ext cx="2676657" cy="2360295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54686" tIns="154686" rIns="206248" bIns="232029" anchor="t"/>
        <a:lstStyle>
          <a:lvl1pPr algn="l">
            <a:defRPr sz="29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dirty="0" smtClean="0">
              <a:solidFill>
                <a:schemeClr val="dk1"/>
              </a:solidFill>
            </a:rPr>
            <a:t>由上往下</a:t>
          </a:r>
          <a:endParaRPr lang="zh-TW" altLang="zh-TW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zh-TW" dirty="0" smtClean="0">
              <a:solidFill>
                <a:schemeClr val="dk1"/>
              </a:solidFill>
            </a:rPr>
            <a:t>由中</a:t>
          </a:r>
          <a:r>
            <a:rPr lang="zh-CN" altLang="zh-TW" dirty="0" smtClean="0">
              <a:solidFill>
                <a:schemeClr val="dk1"/>
              </a:solidFill>
            </a:rPr>
            <a:t>间</a:t>
          </a:r>
          <a:r>
            <a:rPr lang="zh-TW" altLang="zh-TW" dirty="0" smtClean="0">
              <a:solidFill>
                <a:schemeClr val="dk1"/>
              </a:solidFill>
            </a:rPr>
            <a:t>往外</a:t>
          </a:r>
          <a:endParaRPr lang="zh-TW" altLang="zh-TW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zh-TW" dirty="0" smtClean="0">
              <a:solidFill>
                <a:schemeClr val="dk1"/>
              </a:solidFill>
            </a:rPr>
            <a:t>由大到</a:t>
          </a:r>
          <a:r>
            <a:rPr lang="zh-TW" altLang="en-US" dirty="0" smtClean="0">
              <a:solidFill>
                <a:schemeClr val="dk1"/>
              </a:solidFill>
            </a:rPr>
            <a:t>小</a:t>
          </a:r>
          <a:endParaRPr lang="zh-TW" altLang="zh-TW" dirty="0">
            <a:solidFill>
              <a:schemeClr val="dk1"/>
            </a:solidFill>
          </a:endParaRPr>
        </a:p>
      </dsp:txBody>
      <dsp:txXfrm>
        <a:off x="0" y="2176632"/>
        <a:ext cx="2676657" cy="2360295"/>
      </dsp:txXfrm>
    </dsp:sp>
    <dsp:sp modelId="{AD52882E-02FC-4735-9441-8D0170DD40B0}">
      <dsp:nvSpPr>
        <dsp:cNvPr id="5" name="矩形 4"/>
        <dsp:cNvSpPr/>
      </dsp:nvSpPr>
      <dsp:spPr bwMode="white">
        <a:xfrm>
          <a:off x="3051389" y="1325947"/>
          <a:ext cx="2676657" cy="8352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6248" tIns="117855" rIns="206248" bIns="117855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dirty="0" smtClean="0"/>
            <a:t>動作形式</a:t>
          </a:r>
          <a:endParaRPr lang="zh-TW" altLang="en-US" dirty="0"/>
        </a:p>
      </dsp:txBody>
      <dsp:txXfrm>
        <a:off x="3051389" y="1325947"/>
        <a:ext cx="2676657" cy="835200"/>
      </dsp:txXfrm>
    </dsp:sp>
    <dsp:sp modelId="{24975D0D-5FE0-4A80-B13F-4620B3FA631F}">
      <dsp:nvSpPr>
        <dsp:cNvPr id="6" name="矩形 5"/>
        <dsp:cNvSpPr/>
      </dsp:nvSpPr>
      <dsp:spPr bwMode="white">
        <a:xfrm>
          <a:off x="3051389" y="2176632"/>
          <a:ext cx="2676657" cy="2360295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54686" tIns="154686" rIns="206248" bIns="232029" anchor="t"/>
        <a:lstStyle>
          <a:lvl1pPr algn="l">
            <a:defRPr sz="29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zh-TW" dirty="0" smtClean="0">
              <a:solidFill>
                <a:schemeClr val="dk1"/>
              </a:solidFill>
            </a:rPr>
            <a:t>弯曲</a:t>
          </a:r>
          <a:r>
            <a:rPr lang="zh-TW" altLang="zh-TW" dirty="0" smtClean="0">
              <a:solidFill>
                <a:schemeClr val="dk1"/>
              </a:solidFill>
            </a:rPr>
            <a:t>曲</a:t>
          </a:r>
          <a:endParaRPr lang="zh-TW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zh-TW" dirty="0" smtClean="0">
              <a:solidFill>
                <a:schemeClr val="dk1"/>
              </a:solidFill>
            </a:rPr>
            <a:t>伸</a:t>
          </a:r>
          <a:r>
            <a:rPr lang="zh-CN" altLang="zh-TW" dirty="0" smtClean="0">
              <a:solidFill>
                <a:schemeClr val="dk1"/>
              </a:solidFill>
            </a:rPr>
            <a:t>张</a:t>
          </a:r>
          <a:endParaRPr lang="zh-TW" altLang="zh-TW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zh-TW" smtClean="0">
              <a:solidFill>
                <a:schemeClr val="dk1"/>
              </a:solidFill>
            </a:rPr>
            <a:t>旋转</a:t>
          </a:r>
          <a:endParaRPr lang="zh-CN" altLang="zh-TW" dirty="0">
            <a:solidFill>
              <a:schemeClr val="dk1"/>
            </a:solidFill>
          </a:endParaRPr>
        </a:p>
      </dsp:txBody>
      <dsp:txXfrm>
        <a:off x="3051389" y="2176632"/>
        <a:ext cx="2676657" cy="2360295"/>
      </dsp:txXfrm>
    </dsp:sp>
    <dsp:sp modelId="{3AE59D83-864B-4401-BDC9-4BB44C85362E}">
      <dsp:nvSpPr>
        <dsp:cNvPr id="7" name="矩形 6"/>
        <dsp:cNvSpPr/>
      </dsp:nvSpPr>
      <dsp:spPr bwMode="white">
        <a:xfrm>
          <a:off x="6102778" y="1341431"/>
          <a:ext cx="2676657" cy="8352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6248" tIns="117855" rIns="206248" bIns="117855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dirty="0" smtClean="0"/>
            <a:t>關節動作發展</a:t>
          </a:r>
          <a:endParaRPr lang="zh-TW" altLang="zh-TW" dirty="0"/>
        </a:p>
      </dsp:txBody>
      <dsp:txXfrm>
        <a:off x="6102778" y="1341431"/>
        <a:ext cx="2676657" cy="835200"/>
      </dsp:txXfrm>
    </dsp:sp>
    <dsp:sp modelId="{A920C502-E7C1-4AB0-8686-5D6335D52923}">
      <dsp:nvSpPr>
        <dsp:cNvPr id="8" name="矩形 7"/>
        <dsp:cNvSpPr/>
      </dsp:nvSpPr>
      <dsp:spPr bwMode="white">
        <a:xfrm>
          <a:off x="6102778" y="2176632"/>
          <a:ext cx="2676657" cy="2360295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54686" tIns="154686" rIns="206248" bIns="232029" anchor="t"/>
        <a:lstStyle>
          <a:lvl1pPr algn="l">
            <a:defRPr sz="29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zh-TW" dirty="0" smtClean="0">
              <a:solidFill>
                <a:schemeClr val="dk1"/>
              </a:solidFill>
            </a:rPr>
            <a:t>轻</a:t>
          </a:r>
          <a:r>
            <a:rPr lang="zh-TW" altLang="en-US" dirty="0" smtClean="0">
              <a:solidFill>
                <a:schemeClr val="dk1"/>
              </a:solidFill>
            </a:rPr>
            <a:t>的工作</a:t>
          </a:r>
          <a:endParaRPr lang="zh-TW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dirty="0" smtClean="0">
              <a:solidFill>
                <a:schemeClr val="dk1"/>
              </a:solidFill>
            </a:rPr>
            <a:t>重的工作</a:t>
          </a:r>
          <a:endParaRPr lang="zh-TW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zh-TW" dirty="0" smtClean="0">
              <a:solidFill>
                <a:schemeClr val="dk1"/>
              </a:solidFill>
            </a:rPr>
            <a:t>动</a:t>
          </a:r>
          <a:r>
            <a:rPr lang="zh-TW" altLang="en-US" dirty="0" smtClean="0">
              <a:solidFill>
                <a:schemeClr val="dk1"/>
              </a:solidFill>
            </a:rPr>
            <a:t>的</a:t>
          </a:r>
          <a:r>
            <a:rPr lang="zh-CN" altLang="zh-TW" dirty="0" smtClean="0">
              <a:solidFill>
                <a:schemeClr val="dk1"/>
              </a:solidFill>
            </a:rPr>
            <a:t>动</a:t>
          </a:r>
          <a:r>
            <a:rPr lang="zh-TW" altLang="en-US" dirty="0" smtClean="0">
              <a:solidFill>
                <a:schemeClr val="dk1"/>
              </a:solidFill>
            </a:rPr>
            <a:t>作</a:t>
          </a:r>
          <a:endParaRPr lang="zh-TW" altLang="en-US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zh-TW" dirty="0" smtClean="0">
              <a:solidFill>
                <a:schemeClr val="dk1"/>
              </a:solidFill>
            </a:rPr>
            <a:t>轻</a:t>
          </a:r>
          <a:r>
            <a:rPr lang="zh-TW" altLang="en-US" dirty="0" smtClean="0">
              <a:solidFill>
                <a:schemeClr val="dk1"/>
              </a:solidFill>
            </a:rPr>
            <a:t>的</a:t>
          </a:r>
          <a:r>
            <a:rPr lang="zh-CN" altLang="zh-TW" dirty="0" smtClean="0">
              <a:solidFill>
                <a:schemeClr val="dk1"/>
              </a:solidFill>
            </a:rPr>
            <a:t>动</a:t>
          </a:r>
          <a:r>
            <a:rPr lang="zh-TW" altLang="en-US" dirty="0" smtClean="0">
              <a:solidFill>
                <a:schemeClr val="dk1"/>
              </a:solidFill>
            </a:rPr>
            <a:t>作</a:t>
          </a:r>
          <a:endParaRPr lang="zh-TW" altLang="en-US" dirty="0">
            <a:solidFill>
              <a:schemeClr val="dk1"/>
            </a:solidFill>
          </a:endParaRPr>
        </a:p>
      </dsp:txBody>
      <dsp:txXfrm>
        <a:off x="6102778" y="2176632"/>
        <a:ext cx="2676657" cy="2360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6FC14-E442-4E7A-92E4-FF2316109308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1200" dirty="0" smtClean="0">
                <a:ea typeface="+mn-ea"/>
              </a:rPr>
              <a:t>跟治愈不一样</a:t>
            </a:r>
            <a:endParaRPr lang="en-US" altLang="zh-TW" sz="1200" dirty="0" smtClean="0">
              <a:ea typeface="+mn-ea"/>
            </a:endParaRPr>
          </a:p>
          <a:p>
            <a:pPr eaLnBrk="1" hangingPunct="1"/>
            <a:r>
              <a:rPr lang="zh-TW" altLang="en-US" sz="1200" dirty="0" smtClean="0">
                <a:ea typeface="+mn-ea"/>
              </a:rPr>
              <a:t>治疗包括</a:t>
            </a:r>
            <a:r>
              <a:rPr lang="en-US" altLang="zh-TW" sz="1200" dirty="0" smtClean="0">
                <a:ea typeface="+mn-ea"/>
              </a:rPr>
              <a:t>:</a:t>
            </a:r>
            <a:r>
              <a:rPr lang="zh-TW" altLang="en-US" sz="1200" dirty="0" smtClean="0">
                <a:ea typeface="+mn-ea"/>
              </a:rPr>
              <a:t>（消极面）减缓疾病症状、复健；（积极面）促进身心健康、预防</a:t>
            </a:r>
            <a:endParaRPr lang="en-US" altLang="zh-TW" sz="1200" dirty="0" smtClean="0">
              <a:ea typeface="+mn-ea"/>
            </a:endParaRPr>
          </a:p>
          <a:p>
            <a:pPr eaLnBrk="1" hangingPunct="1"/>
            <a:r>
              <a:rPr lang="zh-TW" altLang="en-US" sz="1200" dirty="0" smtClean="0">
                <a:ea typeface="+mn-ea"/>
              </a:rPr>
              <a:t>以</a:t>
            </a:r>
            <a:r>
              <a:rPr lang="en-US" altLang="zh-TW" sz="1200" dirty="0" smtClean="0">
                <a:ea typeface="+mn-ea"/>
              </a:rPr>
              <a:t>”</a:t>
            </a:r>
            <a:r>
              <a:rPr lang="zh-TW" altLang="en-US" sz="1200" dirty="0" smtClean="0">
                <a:ea typeface="+mn-ea"/>
              </a:rPr>
              <a:t>全人健康</a:t>
            </a:r>
            <a:r>
              <a:rPr lang="en-US" altLang="zh-TW" sz="1200" dirty="0" smtClean="0">
                <a:ea typeface="+mn-ea"/>
              </a:rPr>
              <a:t>”</a:t>
            </a:r>
            <a:r>
              <a:rPr lang="zh-TW" altLang="en-US" sz="1200" dirty="0" smtClean="0">
                <a:ea typeface="+mn-ea"/>
              </a:rPr>
              <a:t>为理念</a:t>
            </a:r>
            <a:endParaRPr lang="en-US" altLang="zh-TW" sz="1200" dirty="0" smtClean="0">
              <a:ea typeface="+mn-ea"/>
            </a:endParaRPr>
          </a:p>
          <a:p>
            <a:pPr eaLnBrk="1" hangingPunct="1"/>
            <a:r>
              <a:rPr lang="zh-TW" altLang="en-US" sz="1200" dirty="0" smtClean="0">
                <a:ea typeface="Microsoft JhengHei" panose="020B0604030504040204" pitchFamily="34" charset="-120"/>
              </a:rPr>
              <a:t>「健康」代表人们在身体的、心理的、及心灵上的平衡状态，以及其本身在社会环境中的生活适应</a:t>
            </a:r>
            <a:r>
              <a:rPr lang="zh-TW" altLang="en-US" sz="1200" dirty="0" smtClean="0">
                <a:ea typeface="+mn-ea"/>
              </a:rPr>
              <a:t>。</a:t>
            </a:r>
            <a:r>
              <a:rPr lang="zh-TW" altLang="en-US" sz="1200" dirty="0" smtClean="0">
                <a:ea typeface="Microsoft JhengHei" panose="020B0604030504040204" pitchFamily="34" charset="-120"/>
              </a:rPr>
              <a:t>追求生活质量及生命尊严</a:t>
            </a:r>
            <a:r>
              <a:rPr lang="zh-TW" altLang="en-US" sz="1200" dirty="0" smtClean="0">
                <a:ea typeface="+mn-ea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发展模式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zh-TW" altLang="zh-TW" dirty="0" smtClean="0"/>
              <a:t>学生发展动作时，有两个模式</a:t>
            </a:r>
            <a:endParaRPr lang="zh-TW" altLang="zh-TW" dirty="0" smtClean="0"/>
          </a:p>
          <a:p>
            <a:r>
              <a:rPr lang="en-US" altLang="zh-TW" dirty="0" smtClean="0"/>
              <a:t>1 </a:t>
            </a:r>
            <a:r>
              <a:rPr lang="zh-TW" altLang="zh-TW" dirty="0" smtClean="0"/>
              <a:t>由上往下</a:t>
            </a:r>
            <a:endParaRPr lang="zh-TW" altLang="zh-TW" dirty="0" smtClean="0"/>
          </a:p>
          <a:p>
            <a:r>
              <a:rPr lang="en-US" altLang="zh-TW" dirty="0" smtClean="0"/>
              <a:t>2 </a:t>
            </a:r>
            <a:r>
              <a:rPr lang="zh-TW" altLang="zh-TW" dirty="0" smtClean="0"/>
              <a:t>由中间往外</a:t>
            </a:r>
            <a:endParaRPr lang="zh-TW" altLang="zh-TW" dirty="0" smtClean="0"/>
          </a:p>
          <a:p>
            <a:r>
              <a:rPr lang="en-US" altLang="zh-TW" dirty="0" smtClean="0"/>
              <a:t>3 </a:t>
            </a:r>
            <a:r>
              <a:rPr lang="zh-TW" altLang="zh-TW" dirty="0" smtClean="0"/>
              <a:t>由大到小</a:t>
            </a:r>
            <a:endParaRPr lang="en-US" altLang="zh-TW" dirty="0" smtClean="0"/>
          </a:p>
          <a:p>
            <a:endParaRPr lang="zh-TW" altLang="zh-TW" dirty="0" smtClean="0"/>
          </a:p>
          <a:p>
            <a:pPr lvl="0"/>
            <a:r>
              <a:rPr lang="zh-TW" altLang="zh-TW" dirty="0" smtClean="0"/>
              <a:t>动作形式</a:t>
            </a:r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en-US" altLang="zh-TW" dirty="0" smtClean="0"/>
              <a:t>1 </a:t>
            </a:r>
            <a:r>
              <a:rPr lang="zh-TW" altLang="zh-TW" dirty="0" smtClean="0"/>
              <a:t>弯曲：将东西拉进身体中线，这是先发展的肌肉，可以拉、拿东西</a:t>
            </a:r>
            <a:endParaRPr lang="zh-TW" altLang="zh-TW" dirty="0" smtClean="0"/>
          </a:p>
          <a:p>
            <a:r>
              <a:rPr lang="en-US" altLang="zh-TW" dirty="0" smtClean="0"/>
              <a:t>2 </a:t>
            </a:r>
            <a:r>
              <a:rPr lang="zh-TW" altLang="zh-TW" dirty="0" smtClean="0"/>
              <a:t>伸张：其次发展的，将东西远离身体中线</a:t>
            </a:r>
            <a:endParaRPr lang="zh-TW" altLang="zh-TW" dirty="0" smtClean="0"/>
          </a:p>
          <a:p>
            <a:r>
              <a:rPr lang="en-US" altLang="zh-TW" dirty="0" smtClean="0"/>
              <a:t>3 </a:t>
            </a:r>
            <a:r>
              <a:rPr lang="zh-TW" altLang="zh-TW" dirty="0" smtClean="0"/>
              <a:t>旋转：最后发展出来的动作，但也是当发展受到阻碍时，最明显受到阻碍的动作，会流动或弹性不够</a:t>
            </a:r>
            <a:endParaRPr lang="zh-TW" altLang="zh-TW" dirty="0" smtClean="0"/>
          </a:p>
          <a:p>
            <a:pPr lvl="0"/>
            <a:r>
              <a:rPr lang="zh-TW" altLang="zh-TW" dirty="0" smtClean="0"/>
              <a:t>肌肉发展</a:t>
            </a:r>
            <a:endParaRPr lang="zh-TW" altLang="zh-TW" dirty="0" smtClean="0"/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zh-TW" altLang="zh-TW" dirty="0" smtClean="0"/>
              <a:t>任何关节动作发展，都需要走过四个发展阶段</a:t>
            </a:r>
            <a:endParaRPr lang="zh-TW" altLang="zh-TW" dirty="0" smtClean="0"/>
          </a:p>
          <a:p>
            <a:r>
              <a:rPr lang="en-US" altLang="zh-TW" dirty="0" smtClean="0"/>
              <a:t>1 </a:t>
            </a:r>
            <a:r>
              <a:rPr lang="zh-TW" altLang="zh-TW" dirty="0" smtClean="0"/>
              <a:t>轻的工作：较没有技巧性，例如婴儿的反射动作，摇头，摇手</a:t>
            </a:r>
            <a:endParaRPr lang="zh-TW" altLang="zh-TW" dirty="0" smtClean="0"/>
          </a:p>
          <a:p>
            <a:r>
              <a:rPr lang="en-US" altLang="zh-TW" dirty="0" smtClean="0"/>
              <a:t>2 </a:t>
            </a:r>
            <a:r>
              <a:rPr lang="zh-TW" altLang="zh-TW" dirty="0" smtClean="0"/>
              <a:t>重的工作：拿</a:t>
            </a:r>
            <a:r>
              <a:rPr lang="en-US" altLang="zh-TW" dirty="0" smtClean="0"/>
              <a:t>(holding)</a:t>
            </a:r>
            <a:r>
              <a:rPr lang="zh-TW" altLang="zh-TW" dirty="0" smtClean="0"/>
              <a:t>；此时肌肉开始有张力，例如微微举头</a:t>
            </a:r>
            <a:endParaRPr lang="zh-TW" altLang="zh-TW" dirty="0" smtClean="0"/>
          </a:p>
          <a:p>
            <a:r>
              <a:rPr lang="en-US" altLang="zh-TW" dirty="0" smtClean="0"/>
              <a:t>3 </a:t>
            </a:r>
            <a:r>
              <a:rPr lang="zh-TW" altLang="zh-TW" dirty="0" smtClean="0"/>
              <a:t>重的动作：移动；例如爬行</a:t>
            </a:r>
            <a:endParaRPr lang="zh-TW" altLang="zh-TW" dirty="0" smtClean="0"/>
          </a:p>
          <a:p>
            <a:r>
              <a:rPr lang="en-US" altLang="zh-TW" dirty="0" smtClean="0"/>
              <a:t>4 </a:t>
            </a:r>
            <a:r>
              <a:rPr lang="zh-TW" altLang="zh-TW" dirty="0" smtClean="0"/>
              <a:t>轻的动作：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Kinesthetic Empathy(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空间同理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同理心是指我们可以了解另一个人，去了解另一个人的内在经验与感受。而空间同理是要求治疗师注意个案的动作，并且同时注意、打开自己内在的感受与感觉，来在治疗过程中去了解、介入个案，朝着治疗目标前进。舞蹈或动作治疗，聚焦在动作如何产生感觉，以及动作时的感觉；舞蹈治疗师藉由动作开始与个案对话，有语言与非语言，共同去解除防卫行为，探索内在冲突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调频时，治疗师会做出与个案特别的动作质感，但不是完全的模仿个案的动作、型态、节奏；所以可能不是在一样的身体部位、空间的运动方式与能量；而在镜像时，治疗师会完全的模仿个案同样的动作，这包含着个案藉着动作所表达出来的内在情感状况。因为完全的模仿很困难，所以有三种模仿方式，减少的、适中的与放大的模仿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(mirror)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与共鸣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(resonate)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映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是外在动作导向：以动作模仿他人动作；共鸣是内在导向，是在见证对方的动作时，用内在感受、想象带领动作来回应对方。在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DMT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中都是非常重要的工具，使得我们来了解他人经验；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藉由动作，我们察觉、了解、介入，我们能够连结对方的内在与外在世界，并且藉着这样同理来建立亲密感；而空间同理包含两人在不同的状况中，但是能在相似处上有正面的平衡。如同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Winnicott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提到，婴儿在母亲眼中看到自己，协助他们发展自我。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615BE1F-AEAF-414A-B66C-380839A5A689}" type="slidenum">
              <a:rPr lang="en-US" altLang="zh-TW" sz="1200"/>
            </a:fld>
            <a:endParaRPr lang="en-US" altLang="zh-TW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动作的探索也有可能设计来探索某些主题，或是以个案的姿势、态度、动作、语言所呈现的议题；个案与治疗师都可以有很多种方式表达，如听觉、空间、视觉、触觉等方式。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新的元素都应该要逐渐的呈现，所以对于个案而言，不会被经验成不能接受、奇怪或是干扰的因素。去探索时，自我可能会经验到一种全能感，如同创造者一样。这种经验应该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够好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就行了，所以之后才能去容忍失望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(Winnicott)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的概念。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对话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(dialogue)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：藉由动作去创造对话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探索与拓展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(explore and expand)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：在动作中去探索与拓展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TW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注意彼此的不同，很多时候个案会抗拒改变，治疗师必须保留时间与空间，等待个案与防卫工作，然后允许改变的可能发生。而我们也要注意的是，我们总是改变，虽然我们并不总是立刻完成我们想要的改变，或是改变到我们想要的方向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过程：这不是简单的过程，往往自发性不会在几堂课中发生，可能要花很多时间，并且有耐心、坚持，才有真实的动作出现。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治疗首要任务，应该是创造一个社会上、情感上、生理上安全的环境，让孩子可以自由表达感受、议题、关注，以及过去与当下的经验。而在动作治疗中，动作是治疗的首要元素，它也可以支持知觉与感觉整合、口语能力、社交技巧、认知与沟通等，而它与物理、职能治疗有不同的差异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重复：而很多智能障碍者都对于自我与其身体部位的连结有很大的问题，一些简单的节奏舞蹈游戏可以让他们对于身体部位更有意识，拓展他们对于身体的使用经验。很多这种工作一开始都是比较需要教导性的，而且需要有足够的时间让他们练习，好累积足够的粗大或精细动作经验，这些他人可能都觉得非常理所当然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节奏：在早期工作，节奏可能是最主要的因素；它可以协助个案在他们各自混淆而混乱的世界中，去发展结构与组织；而持续性的基本节拍与重复，可以让他们去预期，而减低他们的焦虑感。而且节奏还可以促进它们身体协调与他人合作，并且带来不同的能量，鼓励他们的自发性。但是节奏未必要完全引用音乐，因为有时音乐会太过强大，或是使人分心，所以我们要小心自己的选择。可以用乐器或是身体来做节奏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语言的沟通：很多智能障碍有表达上的困难，这使得他们只能用姿势与动作表达，而很容易引起他们很深的沮丧与挫折，所以我们在与他们工作时，特别是没有语言能力的个案，需要先发展出很好的关系，所以沟通对于他们而言，是正面而有意义的，才能继续发展下去。而舞蹈、哑剧本来就是非语言的工具，一起和谐的动作也是沟通，虽然他们语言受限、或是没有语言能力，但是藉由动作他们还可以表达情感与思绪，并且可以避免挫折感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人数：与大团体工作时，往往治疗质量都会下降，较少机会去发展个人的同理，而且只能是娱乐性的带领；因为智能障碍者往往缺少自我概念，而且团体互动较少。较好的方式是针对个人，或是很小的团体。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直接的指导：有效率、能够有直接的结果，带给学生安全感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缺点：缺乏创造性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间接地指导：比较治疗性，允许空间、允许个人发展，促进独立、发展自信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缺点：需要更多时间，很多时候学生不知要如何做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所以视我们要学生所发展的目标而定，以治疗性的目标来说，往往比较间接性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以即兴为主</a:t>
            </a:r>
            <a:endParaRPr lang="en-US" altLang="zh-TW" dirty="0" smtClean="0"/>
          </a:p>
          <a:p>
            <a:r>
              <a:rPr lang="zh-TW" altLang="en-US" dirty="0" smtClean="0"/>
              <a:t>所以非语言讯息都是动作，例如：眼神、呼吸、动作、空间关系</a:t>
            </a:r>
            <a:endParaRPr lang="en-US" altLang="zh-TW" dirty="0" smtClean="0"/>
          </a:p>
          <a:p>
            <a:r>
              <a:rPr lang="zh-TW" altLang="en-US" dirty="0" smtClean="0"/>
              <a:t>没有对错、美丑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Fauth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做的实验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维多斯基的实验证明，三个班级与一张画，一班用看的，另一班用讨论的，最后一班用演的；三个月后做测试，唯有用演的那一班不但记得最多画面的细节，也能记得画面的内涵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加上一些关于动作的研究，例如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皮亚杰认为孩子最早的学习是奠基在动作发展上，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(2)Jaques-Dalcroze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：愉悦感是对心智最有力的刺激，而对于小孩而言，动作是相当愉悦的；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蒙特梭利在多年的观察之后，认为心智功能与身体表达有直接连结；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孩子的身体意象直接影响到他的学习能力、情感健康与智力表现；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当孩子在处理空间与形体概念时，他正在处理抽象思想；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动作能够刺激全身神经元的发展，来协助学习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Corso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也有一些非常有趣的发现，他发现身体空间的觉察会转换到平面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纸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觉察，例如有些小孩无法完整利用身体空间，也不会将白纸画满；他的发现包含：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有些小孩较没有个人空间概念，如排队会与前后的人太近，他们在写字时也有同样的问题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是一位神经学家，解释两侧身体交叉动作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(cross-lateral movement)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，如爬行与趴行不只协助孩子发展交叉动作，还能刺激左右脑半球，因为这样的动作涵盖双眼、手、耳、脚，以及身体左右核心肌群及全脑，而能刺激认知学习。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Frostig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写到动作教育能够协助孩子去社交与情感调节，因为这可以提供给他成功经验，并且允许孩子与他人互动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无论是有一个伙伴，或是在大团体中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；在动作的教育中，需要孩子注意到其他人，并有轮流与合作的概念，因此发展出社会意识，并且藉由与他人合作获得满足感。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拓展动作目录：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的行动模式受限，并且使能够于行动的目录当中；人类的身体也会受到个体与环境的关系中影响，而产生不同的习惯，这样的过程是终其一生的；我们的限制与可能性，都是深根在我们的过往经验中，而实践在每个行动当中；而当有新的可能性出现时，都有可能与我们的自我交会，让这样的不同点找的可能性。所以当我们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发性的增加了我们动作的模式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目录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，这样的改变是真实的。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在这样的概念下，知识藉由行动而出现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控制身体能力：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他们的大脑需要有能力去察觉、记忆与进行动作计划，有了这些能力才能够进行学习。在舞蹈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动作治疗中，感官的整合是非常明显的，跳跃、行走、跑步、滚都是粗大运动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肌肉运动，而且藉由动作的语汇，他们更有乐趣与表现性，而不是无聊的重复。对于智能障碍者而言，他们对于活动的热情是非常重要的，因为通常他们专注力较短，而兴趣与乐趣可以让这时间变长；而他们会享受重复的动作，不论多简单，所以藉此，他们可以发展动作记忆与模式，获得足够的经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调节情感：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动作总是包含着情感的质地，它不可避免的会被表现出来，虽然有时候我们并没有意识到，而是停在潜意识中；从压抑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否认到爆发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无法控制情感，这形成了表达的各种范围；而治疗师邀请个案在安全而受支持的环境，去经验新的肌肉与呼吸的组合方式，让他们得以去调节情感；治疗师去注意身体经验，并且协助个案去创造、重复发现，当身体经验出现时，他们的觉察。重点在于感受与意义同时；佛洛伊德相信，治疗过程中一个很重要的部分，就是去重新连结已经断裂的情感与意义；而聚焦在身体与动作，可以协助身心整合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改善身体形象：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我们如何思考自我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自我概念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与他人如何思考我们，主要靠我们的自我形象与其引起他人对我们的反应；而我们对于身体外在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生理形象的察觉，则是直接影响到我们内在的自我，这又因此直接的影响我们的行为。个案必须能够感受到，他们能够掌控自我呈现给外界的形象，以及辨认外在形象与内在的感受相互对应。所以我们在进行动作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舞蹈治疗中，可以尽可能着重在个案正面的动作上；而镜子会是很好的工具，可以让个案完整地看到自我形象，更高、更凶、更小、更温柔，镜子可以把个案身体带到意识上的控制。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每个个人都有自己非语言的动作系统，这是奠基在多重感官经验上头。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LABAN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这些动作系统就是孩子的表达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沟通方式，尽管可能很传统或是异样。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观察孩子的非语言行为可以看到他们的技能与发展阶段。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即便是受到严重动作限制的人，仍然有被观察的可能，例如是肌肉的张力，或是身体习惯的位置、眼神接触的频率等。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这些动作的质地表现的方式，呈现了个案对于环境的态度、风格、感受。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相反的，观察这些动作的治疗师，也在他的经验上，有自己的反应。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观察人基本的动作，包含时间、重量、空间、流动、使用的身体部位等，但是也要注意到不同身体的讯息，例如腹部放松，胸部却紧张。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治疗师与个案工作时，专注在自己身上的多重感官反应，有两个功用；首先，它使治疗师能够开放自己，去经验孩子可能经验到它周遭环境的多重感官感受。幼童主要是藉由他们的多重感觉与非语言经验，来探索、发现，并且表达自我。其次，治疗师自我观察自己的多重感官感受与非语言的反应，使得他们可以在更细致与具体的层面，注意到自己的脚色与个案的关系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虽然很多非语言的行动与反应，在沟通时会同时伴有语言与认知的过程，但是我们要知道，很多感觉与非语言的沟通都是潜意识的，治疗师要小心的注意他们的观察，视为是个人的观察，千万不能代表成为孩子的全部经验，因为我们永远不能了解他人。透过自我的观察，我们可以增加额外去了解孩子的讯息，来得以支持彼此的关系与治疗的介入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可以被评估的地方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A33FD-CE63-4534-9A06-1233086A9AF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0FA-0599-480B-BEA7-F66B7006FC44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DF0-D8DC-4D31-983B-7CF8BBAFC1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0FA-0599-480B-BEA7-F66B7006FC44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DF0-D8DC-4D31-983B-7CF8BBAFC1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0FA-0599-480B-BEA7-F66B7006FC44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DF0-D8DC-4D31-983B-7CF8BBAFC1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0FA-0599-480B-BEA7-F66B7006FC44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DF0-D8DC-4D31-983B-7CF8BBAFC1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0FA-0599-480B-BEA7-F66B7006FC44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DF0-D8DC-4D31-983B-7CF8BBAFC1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0FA-0599-480B-BEA7-F66B7006FC44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DF0-D8DC-4D31-983B-7CF8BBAFC1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0FA-0599-480B-BEA7-F66B7006FC44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DF0-D8DC-4D31-983B-7CF8BBAFC1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0FA-0599-480B-BEA7-F66B7006FC44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DF0-D8DC-4D31-983B-7CF8BBAFC1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0FA-0599-480B-BEA7-F66B7006FC44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DF0-D8DC-4D31-983B-7CF8BBAFC1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0FA-0599-480B-BEA7-F66B7006FC44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DF0-D8DC-4D31-983B-7CF8BBAFC1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0FA-0599-480B-BEA7-F66B7006FC44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CDF0-D8DC-4D31-983B-7CF8BBAFC165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440FA-0599-480B-BEA7-F66B7006FC44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CDF0-D8DC-4D31-983B-7CF8BBAFC165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hyperlink" Target="http://www.google.com.tw/url?sa=i&amp;rct=j&amp;q=&amp;esrc=s&amp;source=images&amp;cd=&amp;cad=rja&amp;uact=8&amp;docid=yLspyw8Bk5N84M&amp;tbnid=p6siqaLBk2G1oM:&amp;ved=0CAUQjRw&amp;url=http://www.dancetherapymusings.com/2012/05/nora-younkin-what-the-heck-is-modern-dance.html&amp;ei=zHWfU9mdJY2YkgWUioDgDA&amp;psig=AFQjCNFRG55Lfo_V_vR91dzecYMBGvRAug&amp;ust=1403045403066344" TargetMode="Externa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hyperlink" Target="http://www.google.com.tw/url?sa=i&amp;rct=j&amp;q=&amp;esrc=s&amp;source=images&amp;cd=&amp;cad=rja&amp;uact=8&amp;docid=W7kgZlsz8M3RIM&amp;tbnid=sG4z9THF2LNr7M:&amp;ved=0CAUQjRw&amp;url=http://www.dancetherapymusings.com/2012/06/&amp;ei=W3WfU6D_AYXGkwWf94HoBg&amp;psig=AFQjCNFRG55Lfo_V_vR91dzecYMBGvRAug&amp;ust=140304540306634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hyperlink" Target="http://www.google.com.tw/url?sa=i&amp;rct=j&amp;q=&amp;esrc=s&amp;source=images&amp;cd=&amp;cad=rja&amp;uact=8&amp;docid=X0ZrMWx6MiRrKM&amp;tbnid=8BTGlq-UaYfxkM:&amp;ved=0CAUQjRw&amp;url=http://www.dancetherapymusings.com/2010/02/&amp;ei=d3afU5yYDMi_kgWj1YBo&amp;psig=AFQjCNHybl6qLuMBYkoTotjmPot7fLvLMg&amp;ust=140304576426583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8000" b="1" dirty="0" smtClean="0"/>
              <a:t>                  </a:t>
            </a:r>
            <a:r>
              <a:rPr lang="zh-TW" altLang="en-US" sz="8000" b="1" dirty="0" smtClean="0"/>
              <a:t>动作治疗</a:t>
            </a:r>
            <a:endParaRPr lang="zh-TW" altLang="en-US" sz="8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舞蹈</a:t>
            </a:r>
            <a:r>
              <a:rPr lang="en-US" altLang="zh-TW" dirty="0" smtClean="0"/>
              <a:t>/</a:t>
            </a:r>
            <a:r>
              <a:rPr lang="zh-TW" altLang="en-US" dirty="0" smtClean="0"/>
              <a:t>动作治疗的基本流程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观察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观察他人：身体、时间、重量、空间、流动</a:t>
            </a:r>
            <a:r>
              <a:rPr lang="en-US" altLang="zh-TW" dirty="0" smtClean="0"/>
              <a:t>…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观察自己：感官反应、感觉、关系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区分：自己与他人，例如</a:t>
            </a:r>
            <a:r>
              <a:rPr lang="zh-TW" altLang="en-US" dirty="0"/>
              <a:t>：</a:t>
            </a:r>
            <a:r>
              <a:rPr lang="zh-TW" altLang="en-US" dirty="0" smtClean="0"/>
              <a:t>投射、情结、移情</a:t>
            </a:r>
            <a:r>
              <a:rPr lang="en-US" altLang="zh-TW" dirty="0" smtClean="0"/>
              <a:t>….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-1" y="1"/>
          <a:ext cx="12192000" cy="6945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1642"/>
                <a:gridCol w="3994951"/>
                <a:gridCol w="5755407"/>
              </a:tblGrid>
              <a:tr h="1370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身体</a:t>
                      </a:r>
                      <a:r>
                        <a:rPr lang="en-US" altLang="zh-TW" sz="2800" kern="100" dirty="0" smtClean="0">
                          <a:effectLst/>
                        </a:rPr>
                        <a:t>-</a:t>
                      </a:r>
                      <a:r>
                        <a:rPr lang="zh-TW" sz="2800" kern="100" dirty="0" smtClean="0">
                          <a:effectLst/>
                        </a:rPr>
                        <a:t>哪</a:t>
                      </a:r>
                      <a:r>
                        <a:rPr lang="zh-TW" sz="2800" kern="100" dirty="0">
                          <a:effectLst/>
                        </a:rPr>
                        <a:t>个部位？</a:t>
                      </a:r>
                      <a:endParaRPr lang="zh-TW" sz="2800" kern="100" dirty="0"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</a:rPr>
                        <a:t>整体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</a:rPr>
                        <a:t>部分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</a:rPr>
                        <a:t>形状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对称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不对称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独立、强调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圆、广、扭曲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</a:rPr>
                        <a:t>弯曲、伸展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27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行动</a:t>
                      </a:r>
                      <a:r>
                        <a:rPr lang="en-US" altLang="zh-TW" sz="2800" kern="100" dirty="0" smtClean="0">
                          <a:effectLst/>
                        </a:rPr>
                        <a:t>-</a:t>
                      </a:r>
                      <a:r>
                        <a:rPr lang="zh-TW" sz="2800" kern="100" dirty="0" smtClean="0">
                          <a:effectLst/>
                        </a:rPr>
                        <a:t>甚么</a:t>
                      </a:r>
                      <a:r>
                        <a:rPr lang="zh-TW" sz="2800" kern="100" dirty="0">
                          <a:effectLst/>
                        </a:rPr>
                        <a:t>？</a:t>
                      </a:r>
                      <a:endParaRPr lang="zh-TW" sz="2800" kern="100" dirty="0"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动作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转换重心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平衡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跳、转弯、姿势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75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空间</a:t>
                      </a:r>
                      <a:r>
                        <a:rPr lang="en-US" altLang="zh-TW" sz="2800" kern="100" dirty="0" smtClean="0">
                          <a:effectLst/>
                        </a:rPr>
                        <a:t>-</a:t>
                      </a:r>
                      <a:r>
                        <a:rPr lang="zh-TW" sz="2800" kern="100" dirty="0" smtClean="0">
                          <a:effectLst/>
                        </a:rPr>
                        <a:t>哪里</a:t>
                      </a:r>
                      <a:r>
                        <a:rPr lang="zh-TW" sz="2800" kern="100" dirty="0">
                          <a:effectLst/>
                        </a:rPr>
                        <a:t>？</a:t>
                      </a:r>
                      <a:endParaRPr lang="zh-TW" sz="2800" kern="100" dirty="0"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个人空间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一般空间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动作幅度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方向、高度、路径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有无探索外在空间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只有外在空间而无个人空间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小或大、前进、后退、边缘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在地上、空中、高、中、低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55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动力</a:t>
                      </a:r>
                      <a:r>
                        <a:rPr lang="en-US" altLang="zh-TW" sz="2800" kern="100" dirty="0" smtClean="0">
                          <a:effectLst/>
                        </a:rPr>
                        <a:t>-</a:t>
                      </a:r>
                      <a:r>
                        <a:rPr lang="zh-TW" sz="2800" kern="100" dirty="0" smtClean="0">
                          <a:effectLst/>
                        </a:rPr>
                        <a:t>如何</a:t>
                      </a:r>
                      <a:r>
                        <a:rPr lang="zh-TW" sz="2800" kern="100" dirty="0">
                          <a:effectLst/>
                        </a:rPr>
                        <a:t>？</a:t>
                      </a:r>
                      <a:endParaRPr lang="zh-TW" sz="2800" kern="100" dirty="0"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chemeClr val="tx1"/>
                          </a:solidFill>
                          <a:effectLst/>
                        </a:rPr>
                        <a:t>时间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chemeClr val="tx1"/>
                          </a:solidFill>
                          <a:effectLst/>
                        </a:rPr>
                        <a:t>张力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chemeClr val="tx1"/>
                          </a:solidFill>
                          <a:effectLst/>
                        </a:rPr>
                        <a:t>流动空间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快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慢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突然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延续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重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轻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走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停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直接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间接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自由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拘束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7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关系</a:t>
                      </a:r>
                      <a:r>
                        <a:rPr lang="en-US" altLang="zh-TW" sz="2800" kern="100" dirty="0" smtClean="0">
                          <a:effectLst/>
                        </a:rPr>
                        <a:t>-</a:t>
                      </a:r>
                      <a:r>
                        <a:rPr lang="zh-TW" sz="2800" kern="100" dirty="0" smtClean="0">
                          <a:effectLst/>
                        </a:rPr>
                        <a:t>与</a:t>
                      </a:r>
                      <a:r>
                        <a:rPr lang="zh-TW" sz="2800" kern="100" dirty="0">
                          <a:effectLst/>
                        </a:rPr>
                        <a:t>谁？</a:t>
                      </a:r>
                      <a:endParaRPr lang="zh-TW" sz="28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zh-TW" sz="2800" kern="100" dirty="0">
                          <a:effectLst/>
                        </a:rPr>
                        <a:t>为什么</a:t>
                      </a:r>
                      <a:r>
                        <a:rPr lang="zh-TW" sz="2800" kern="100" dirty="0">
                          <a:effectLst/>
                        </a:rPr>
                        <a:t>？</a:t>
                      </a:r>
                      <a:endParaRPr lang="zh-TW" sz="2800" kern="100" dirty="0"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与空间关系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</a:rPr>
                        <a:t>与人的关系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靠近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远离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退缩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模仿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带领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跟随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推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拉、独自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</a:rPr>
                        <a:t>群体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143327" y="1781739"/>
            <a:ext cx="22322146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PMingLiU" panose="02020500000000000000" pitchFamily="18" charset="-120"/>
                <a:cs typeface="Times New Roman" panose="02020603050405020304" pitchFamily="18" charset="0"/>
              </a:rPr>
              <a:t>动作元素</a:t>
            </a:r>
            <a:endParaRPr kumimoji="0" lang="zh-TW" altLang="zh-TW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观察</a:t>
            </a:r>
            <a:r>
              <a:rPr lang="en-US" altLang="zh-TW" dirty="0" smtClean="0"/>
              <a:t>-</a:t>
            </a:r>
            <a:r>
              <a:rPr lang="zh-TW" altLang="en-US" dirty="0" smtClean="0"/>
              <a:t>生理发展的观察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1380565" y="719666"/>
          <a:ext cx="8779435" cy="587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建立关系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空间同理</a:t>
            </a:r>
            <a:r>
              <a:rPr lang="en-US" altLang="zh-TW" dirty="0" smtClean="0"/>
              <a:t>(Kinesthetic Empathy)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7" y="2871788"/>
            <a:ext cx="5343525" cy="33051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建立关</a:t>
            </a:r>
            <a:r>
              <a:rPr lang="zh-TW" altLang="en-US" dirty="0"/>
              <a:t>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反映</a:t>
            </a:r>
            <a:r>
              <a:rPr lang="en-US" altLang="zh-TW" dirty="0" smtClean="0"/>
              <a:t>(mirroring)</a:t>
            </a:r>
            <a:r>
              <a:rPr lang="zh-TW" altLang="en-US" dirty="0" smtClean="0"/>
              <a:t>与共鸣</a:t>
            </a:r>
            <a:r>
              <a:rPr lang="en-US" altLang="zh-TW" dirty="0" smtClean="0"/>
              <a:t>(resonating)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反映：外在动作导向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共鸣：内在心理导向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98" y="3976688"/>
            <a:ext cx="3564471" cy="2148354"/>
          </a:xfrm>
          <a:prstGeom prst="rect">
            <a:avLst/>
          </a:prstGeom>
        </p:spPr>
      </p:pic>
      <p:pic>
        <p:nvPicPr>
          <p:cNvPr id="2050" name="Picture 2" descr="http://dancetherapymusings.typepad.com/.a/6a00e0099311de8833016766e3df03970b-320w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134" y="102790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126CBB"/>
              </a:buClr>
              <a:buFont typeface="Wingdings" panose="05000000000000000000" pitchFamily="2" charset="2"/>
              <a:buBlip>
                <a:blip r:embed="rId1"/>
              </a:buBlip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3687"/>
              </a:buClr>
              <a:buSzPct val="95000"/>
              <a:buFont typeface="Wingdings" panose="05000000000000000000" pitchFamily="2" charset="2"/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zh-TW" sz="14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000" dirty="0" smtClean="0">
                <a:ea typeface="PMingLiU" panose="02020500000000000000" pitchFamily="18" charset="-120"/>
              </a:rPr>
              <a:t>关系的认同与分离</a:t>
            </a:r>
            <a:endParaRPr lang="zh-TW" altLang="en-US" sz="4000" dirty="0">
              <a:ea typeface="Microsoft JhengHei" panose="020B0604030504040204" pitchFamily="34" charset="-120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1524001" y="1676400"/>
            <a:ext cx="3814763" cy="42672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ea typeface="PMingLiU" panose="02020500000000000000" pitchFamily="18" charset="-120"/>
              </a:rPr>
              <a:t>调频</a:t>
            </a:r>
            <a:r>
              <a:rPr lang="en-US" altLang="zh-TW" dirty="0" smtClean="0">
                <a:ea typeface="PMingLiU" panose="02020500000000000000" pitchFamily="18" charset="-120"/>
              </a:rPr>
              <a:t>(</a:t>
            </a:r>
            <a:r>
              <a:rPr lang="zh-TW" altLang="zh-TW" dirty="0" smtClean="0">
                <a:ea typeface="PMingLiU" panose="02020500000000000000" pitchFamily="18" charset="-120"/>
              </a:rPr>
              <a:t>Attunement</a:t>
            </a:r>
            <a:r>
              <a:rPr lang="en-US" altLang="zh-TW" dirty="0" smtClean="0">
                <a:ea typeface="PMingLiU" panose="02020500000000000000" pitchFamily="18" charset="-120"/>
              </a:rPr>
              <a:t>)</a:t>
            </a:r>
            <a:endParaRPr lang="zh-TW" altLang="zh-TW" dirty="0">
              <a:ea typeface="PMingLiU" panose="02020500000000000000" pitchFamily="18" charset="-120"/>
            </a:endParaRPr>
          </a:p>
          <a:p>
            <a:pPr eaLnBrk="1" hangingPunct="1"/>
            <a:r>
              <a:rPr lang="zh-TW" altLang="en-US" dirty="0" smtClean="0">
                <a:ea typeface="PMingLiU" panose="02020500000000000000" pitchFamily="18" charset="-120"/>
              </a:rPr>
              <a:t>信任</a:t>
            </a:r>
            <a:r>
              <a:rPr lang="zh-TW" altLang="zh-TW" dirty="0" smtClean="0">
                <a:ea typeface="PMingLiU" panose="02020500000000000000" pitchFamily="18" charset="-120"/>
              </a:rPr>
              <a:t>、</a:t>
            </a:r>
            <a:r>
              <a:rPr lang="zh-TW" altLang="zh-TW" dirty="0">
                <a:ea typeface="PMingLiU" panose="02020500000000000000" pitchFamily="18" charset="-120"/>
              </a:rPr>
              <a:t>同理与连结</a:t>
            </a:r>
            <a:endParaRPr lang="zh-TW" altLang="zh-TW" dirty="0">
              <a:ea typeface="PMingLiU" panose="02020500000000000000" pitchFamily="18" charset="-120"/>
            </a:endParaRPr>
          </a:p>
          <a:p>
            <a:pPr eaLnBrk="1" hangingPunct="1"/>
            <a:r>
              <a:rPr lang="zh-TW" altLang="zh-TW" dirty="0">
                <a:ea typeface="PMingLiU" panose="02020500000000000000" pitchFamily="18" charset="-120"/>
              </a:rPr>
              <a:t>与</a:t>
            </a:r>
            <a:r>
              <a:rPr lang="zh-TW" altLang="zh-TW" dirty="0" smtClean="0">
                <a:ea typeface="PMingLiU" panose="02020500000000000000" pitchFamily="18" charset="-120"/>
              </a:rPr>
              <a:t>主体</a:t>
            </a:r>
            <a:r>
              <a:rPr lang="zh-TW" altLang="en-US" dirty="0" smtClean="0">
                <a:ea typeface="PMingLiU" panose="02020500000000000000" pitchFamily="18" charset="-120"/>
              </a:rPr>
              <a:t>结</a:t>
            </a:r>
            <a:r>
              <a:rPr lang="zh-TW" altLang="zh-TW" dirty="0" smtClean="0">
                <a:ea typeface="PMingLiU" panose="02020500000000000000" pitchFamily="18" charset="-120"/>
              </a:rPr>
              <a:t>合</a:t>
            </a:r>
            <a:endParaRPr lang="zh-TW" altLang="zh-TW" dirty="0">
              <a:ea typeface="PMingLiU" panose="02020500000000000000" pitchFamily="18" charset="-120"/>
            </a:endParaRPr>
          </a:p>
          <a:p>
            <a:pPr eaLnBrk="1" hangingPunct="1"/>
            <a:r>
              <a:rPr lang="zh-TW" altLang="zh-TW" dirty="0">
                <a:ea typeface="PMingLiU" panose="02020500000000000000" pitchFamily="18" charset="-120"/>
              </a:rPr>
              <a:t>合一性</a:t>
            </a:r>
            <a:endParaRPr lang="zh-TW" altLang="zh-TW" dirty="0">
              <a:ea typeface="PMingLiU" panose="02020500000000000000" pitchFamily="18" charset="-120"/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6853238" y="1676400"/>
            <a:ext cx="3814762" cy="42672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ea typeface="PMingLiU" panose="02020500000000000000" pitchFamily="18" charset="-120"/>
              </a:rPr>
              <a:t>差异</a:t>
            </a:r>
            <a:r>
              <a:rPr lang="en-US" altLang="zh-TW" dirty="0" smtClean="0">
                <a:ea typeface="PMingLiU" panose="02020500000000000000" pitchFamily="18" charset="-120"/>
              </a:rPr>
              <a:t>(</a:t>
            </a:r>
            <a:r>
              <a:rPr lang="zh-TW" altLang="zh-TW" dirty="0" smtClean="0">
                <a:ea typeface="PMingLiU" panose="02020500000000000000" pitchFamily="18" charset="-120"/>
              </a:rPr>
              <a:t>Mismatch</a:t>
            </a:r>
            <a:r>
              <a:rPr lang="en-US" altLang="zh-TW" dirty="0" smtClean="0">
                <a:ea typeface="PMingLiU" panose="02020500000000000000" pitchFamily="18" charset="-120"/>
              </a:rPr>
              <a:t>)</a:t>
            </a:r>
            <a:endParaRPr lang="zh-TW" altLang="zh-TW" dirty="0" smtClean="0">
              <a:ea typeface="PMingLiU" panose="02020500000000000000" pitchFamily="18" charset="-120"/>
            </a:endParaRPr>
          </a:p>
          <a:p>
            <a:pPr eaLnBrk="1" hangingPunct="1"/>
            <a:r>
              <a:rPr lang="zh-TW" altLang="en-US" dirty="0" smtClean="0">
                <a:ea typeface="PMingLiU" panose="02020500000000000000" pitchFamily="18" charset="-120"/>
              </a:rPr>
              <a:t>创造冲击、</a:t>
            </a:r>
            <a:r>
              <a:rPr lang="zh-TW" altLang="zh-TW" dirty="0" smtClean="0">
                <a:ea typeface="PMingLiU" panose="02020500000000000000" pitchFamily="18" charset="-120"/>
              </a:rPr>
              <a:t>分离</a:t>
            </a:r>
            <a:endParaRPr lang="zh-TW" altLang="zh-TW" dirty="0">
              <a:ea typeface="PMingLiU" panose="02020500000000000000" pitchFamily="18" charset="-120"/>
            </a:endParaRPr>
          </a:p>
          <a:p>
            <a:pPr eaLnBrk="1" hangingPunct="1"/>
            <a:r>
              <a:rPr lang="zh-TW" altLang="en-US" dirty="0" smtClean="0">
                <a:ea typeface="PMingLiU" panose="02020500000000000000" pitchFamily="18" charset="-120"/>
              </a:rPr>
              <a:t>与主体分离，创</a:t>
            </a:r>
            <a:r>
              <a:rPr lang="zh-TW" altLang="en-US" dirty="0">
                <a:ea typeface="PMingLiU" panose="02020500000000000000" pitchFamily="18" charset="-120"/>
              </a:rPr>
              <a:t>造</a:t>
            </a:r>
            <a:r>
              <a:rPr lang="zh-TW" altLang="zh-TW" dirty="0" smtClean="0">
                <a:ea typeface="PMingLiU" panose="02020500000000000000" pitchFamily="18" charset="-120"/>
              </a:rPr>
              <a:t>客体 </a:t>
            </a:r>
            <a:endParaRPr lang="zh-TW" altLang="zh-TW" dirty="0">
              <a:ea typeface="PMingLiU" panose="02020500000000000000" pitchFamily="18" charset="-120"/>
            </a:endParaRPr>
          </a:p>
          <a:p>
            <a:pPr eaLnBrk="1" hangingPunct="1"/>
            <a:r>
              <a:rPr lang="zh-TW" altLang="zh-TW" dirty="0">
                <a:ea typeface="PMingLiU" panose="02020500000000000000" pitchFamily="18" charset="-120"/>
              </a:rPr>
              <a:t>独特性</a:t>
            </a:r>
            <a:endParaRPr lang="zh-TW" altLang="zh-TW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对话与探索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366963"/>
            <a:ext cx="2540000" cy="381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55" y="3016101"/>
            <a:ext cx="2525712" cy="31608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等待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50" y="1690688"/>
            <a:ext cx="4286250" cy="258337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53051"/>
            <a:ext cx="4021667" cy="24239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与智能障碍者工作的一些重点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411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安全环境</a:t>
            </a:r>
            <a:endParaRPr lang="en-US" altLang="zh-TW" dirty="0" smtClean="0"/>
          </a:p>
          <a:p>
            <a:r>
              <a:rPr lang="zh-TW" altLang="en-US" dirty="0" smtClean="0"/>
              <a:t>重复</a:t>
            </a:r>
            <a:endParaRPr lang="en-US" altLang="zh-TW" dirty="0"/>
          </a:p>
          <a:p>
            <a:r>
              <a:rPr lang="zh-TW" altLang="en-US" dirty="0" smtClean="0"/>
              <a:t>节奏</a:t>
            </a:r>
            <a:endParaRPr lang="en-US" altLang="zh-TW" dirty="0"/>
          </a:p>
          <a:p>
            <a:r>
              <a:rPr lang="zh-TW" altLang="en-US" dirty="0" smtClean="0"/>
              <a:t>非语言沟通</a:t>
            </a:r>
            <a:endParaRPr lang="en-US" altLang="zh-TW" dirty="0"/>
          </a:p>
          <a:p>
            <a:r>
              <a:rPr lang="zh-TW" altLang="en-US" dirty="0" smtClean="0"/>
              <a:t>人数</a:t>
            </a:r>
            <a:endParaRPr lang="en-US" altLang="zh-TW" dirty="0"/>
          </a:p>
          <a:p>
            <a:r>
              <a:rPr lang="zh-TW" altLang="en-US" dirty="0" smtClean="0"/>
              <a:t>指导技巧</a:t>
            </a:r>
            <a:endParaRPr lang="zh-TW" altLang="en-US" dirty="0"/>
          </a:p>
        </p:txBody>
      </p:sp>
      <p:pic>
        <p:nvPicPr>
          <p:cNvPr id="1026" name="Picture 2" descr="http://dancetherapymusings.typepad.com/.a/6a00e0099311de8833016306b6e47e970d-320wi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06" y="2233613"/>
            <a:ext cx="4174502" cy="27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前言：治疗与治愈的差异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治愈：消除疾病症状</a:t>
            </a:r>
            <a:endParaRPr lang="en-US" altLang="zh-TW" dirty="0" smtClean="0"/>
          </a:p>
          <a:p>
            <a:r>
              <a:rPr lang="zh-TW" altLang="en-US" dirty="0" smtClean="0"/>
              <a:t>治疗：健康：身体、心理、社会的平衡状态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003425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动作</a:t>
            </a:r>
            <a:r>
              <a:rPr lang="en-US" altLang="zh-TW" dirty="0" smtClean="0"/>
              <a:t>/</a:t>
            </a:r>
            <a:r>
              <a:rPr lang="zh-TW" altLang="en-US" dirty="0" smtClean="0"/>
              <a:t>舞蹈治疗与舞蹈表演的差异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3521075"/>
            <a:ext cx="10515600" cy="2847975"/>
          </a:xfrm>
        </p:spPr>
        <p:txBody>
          <a:bodyPr/>
          <a:lstStyle/>
          <a:p>
            <a:r>
              <a:rPr lang="zh-TW" altLang="en-US" dirty="0" smtClean="0"/>
              <a:t>以即兴为主</a:t>
            </a:r>
            <a:endParaRPr lang="en-US" altLang="zh-TW" dirty="0" smtClean="0"/>
          </a:p>
          <a:p>
            <a:r>
              <a:rPr lang="zh-TW" altLang="en-US" dirty="0" smtClean="0"/>
              <a:t>所有非语言讯息都是动作元素</a:t>
            </a:r>
            <a:endParaRPr lang="en-US" altLang="zh-TW" dirty="0" smtClean="0"/>
          </a:p>
          <a:p>
            <a:r>
              <a:rPr lang="zh-TW" altLang="en-US" dirty="0" smtClean="0"/>
              <a:t>没有对错、</a:t>
            </a:r>
            <a:r>
              <a:rPr lang="zh-TW" altLang="en-US" dirty="0"/>
              <a:t>美丑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67" y="3328988"/>
            <a:ext cx="3810000" cy="2847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4215" y="1348105"/>
            <a:ext cx="111188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TW" altLang="en-US" sz="2800" dirty="0" smtClean="0">
                <a:sym typeface="+mn-ea"/>
              </a:rPr>
              <a:t>治愈：消除疾病症状          治疗：健康：身体、心理、社会的平衡状态</a:t>
            </a:r>
            <a:endParaRPr lang="zh-CN" altLang="en-US" sz="2800"/>
          </a:p>
        </p:txBody>
      </p:sp>
      <p:sp>
        <p:nvSpPr>
          <p:cNvPr id="6" name="標題 1"/>
          <p:cNvSpPr>
            <a:spLocks noGrp="1"/>
          </p:cNvSpPr>
          <p:nvPr/>
        </p:nvSpPr>
        <p:spPr>
          <a:xfrm>
            <a:off x="838200" y="2400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前言：治疗与治愈的差异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动作与学习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Fauth</a:t>
            </a:r>
            <a:r>
              <a:rPr lang="zh-TW" altLang="en-US" dirty="0" smtClean="0"/>
              <a:t>的实验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10</a:t>
            </a:r>
            <a:r>
              <a:rPr lang="en-US" altLang="zh-TW" dirty="0"/>
              <a:t>% </a:t>
            </a:r>
            <a:r>
              <a:rPr lang="zh-TW" altLang="zh-TW" dirty="0"/>
              <a:t>我们会记得我们读过的</a:t>
            </a:r>
            <a:endParaRPr lang="zh-TW" altLang="zh-TW" dirty="0"/>
          </a:p>
          <a:p>
            <a:r>
              <a:rPr lang="en-US" altLang="zh-TW" dirty="0"/>
              <a:t>20% </a:t>
            </a:r>
            <a:r>
              <a:rPr lang="zh-TW" altLang="zh-TW" dirty="0"/>
              <a:t>我们会记得我们听过的</a:t>
            </a:r>
            <a:endParaRPr lang="zh-TW" altLang="zh-TW" dirty="0"/>
          </a:p>
          <a:p>
            <a:r>
              <a:rPr lang="en-US" altLang="zh-TW" dirty="0"/>
              <a:t>30% </a:t>
            </a:r>
            <a:r>
              <a:rPr lang="zh-TW" altLang="zh-TW" dirty="0"/>
              <a:t>我们会记得我们看到的</a:t>
            </a:r>
            <a:endParaRPr lang="zh-TW" altLang="zh-TW" dirty="0"/>
          </a:p>
          <a:p>
            <a:r>
              <a:rPr lang="en-US" altLang="zh-TW" dirty="0"/>
              <a:t>50% </a:t>
            </a:r>
            <a:r>
              <a:rPr lang="zh-TW" altLang="zh-TW" dirty="0"/>
              <a:t>我们我记得我们听与看到的</a:t>
            </a:r>
            <a:endParaRPr lang="zh-TW" altLang="zh-TW" dirty="0"/>
          </a:p>
          <a:p>
            <a:r>
              <a:rPr lang="en-US" altLang="zh-TW" dirty="0"/>
              <a:t>70% </a:t>
            </a:r>
            <a:r>
              <a:rPr lang="zh-TW" altLang="zh-TW" dirty="0"/>
              <a:t>我们会记得我们听、看语说得</a:t>
            </a:r>
            <a:endParaRPr lang="zh-TW" altLang="zh-TW" dirty="0"/>
          </a:p>
          <a:p>
            <a:r>
              <a:rPr lang="en-US" altLang="zh-TW" dirty="0"/>
              <a:t>90% </a:t>
            </a:r>
            <a:r>
              <a:rPr lang="zh-TW" altLang="zh-TW" dirty="0"/>
              <a:t>我们会记得我们听、看、说与做的</a:t>
            </a:r>
            <a:r>
              <a:rPr lang="en-US" altLang="zh-TW" dirty="0"/>
              <a:t>(</a:t>
            </a:r>
            <a:r>
              <a:rPr lang="zh-TW" altLang="zh-TW" dirty="0"/>
              <a:t>演、画、讨论、跳</a:t>
            </a:r>
            <a:r>
              <a:rPr lang="en-US" altLang="zh-TW" dirty="0"/>
              <a:t>)</a:t>
            </a:r>
            <a:endParaRPr lang="zh-TW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动作与学习</a:t>
            </a:r>
            <a:r>
              <a:rPr lang="en-US" altLang="zh-TW" dirty="0" smtClean="0"/>
              <a:t>-</a:t>
            </a:r>
            <a:r>
              <a:rPr lang="zh-TW" altLang="en-US" dirty="0" smtClean="0"/>
              <a:t>维多司基的实验</a:t>
            </a:r>
            <a:endParaRPr lang="zh-TW" altLang="en-US" dirty="0"/>
          </a:p>
        </p:txBody>
      </p:sp>
      <p:pic>
        <p:nvPicPr>
          <p:cNvPr id="3074" name="Picture 2" descr="http://dancetherapymusings.typepad.com/.a/6a00e0099311de883301310f252e84970c-320wi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20" y="1993900"/>
            <a:ext cx="5681980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动作与学习</a:t>
            </a:r>
            <a:r>
              <a:rPr lang="en-US" altLang="zh-TW" dirty="0" smtClean="0"/>
              <a:t>-</a:t>
            </a:r>
            <a:r>
              <a:rPr lang="zh-TW" altLang="en-US" dirty="0" smtClean="0"/>
              <a:t>其他的一些理论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917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皮亚杰：</a:t>
            </a:r>
            <a:r>
              <a:rPr lang="zh-TW" altLang="zh-TW" dirty="0" smtClean="0">
                <a:latin typeface="+mn-lt"/>
                <a:ea typeface="+mn-ea"/>
                <a:cs typeface="+mn-cs"/>
              </a:rPr>
              <a:t>孩子最早的学习是奠基在动作发展上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蒙特梭利：</a:t>
            </a:r>
            <a:r>
              <a:rPr lang="zh-TW" altLang="zh-TW" dirty="0" smtClean="0"/>
              <a:t>心智功能与身体表达有直接连结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/>
              <a:t>Corso</a:t>
            </a:r>
            <a:r>
              <a:rPr lang="zh-TW" altLang="en-US" dirty="0" smtClean="0"/>
              <a:t>：</a:t>
            </a:r>
            <a:r>
              <a:rPr lang="zh-TW" altLang="zh-TW" dirty="0" smtClean="0"/>
              <a:t>身体空间的觉察会转换到平面觉察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Hannaford</a:t>
            </a:r>
            <a:r>
              <a:rPr lang="zh-TW" altLang="en-US" dirty="0" smtClean="0"/>
              <a:t>：两侧身体交叉动作与学习能力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err="1" smtClean="0"/>
              <a:t>Frostig</a:t>
            </a:r>
            <a:r>
              <a:rPr lang="zh-TW" altLang="en-US" dirty="0" smtClean="0"/>
              <a:t>：训练社交能力与调节情感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95792"/>
            <a:ext cx="10515600" cy="1175808"/>
          </a:xfrm>
        </p:spPr>
        <p:txBody>
          <a:bodyPr/>
          <a:lstStyle/>
          <a:p>
            <a:r>
              <a:rPr lang="zh-TW" altLang="en-US" dirty="0" smtClean="0"/>
              <a:t>舞蹈治疗的几种介入方式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39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dirty="0"/>
              <a:t>1 </a:t>
            </a:r>
            <a:r>
              <a:rPr lang="zh-TW" altLang="zh-TW" dirty="0"/>
              <a:t>动作：观察个案的动作，不论是意识或潜意识的动作，以获得信息。</a:t>
            </a:r>
            <a:endParaRPr lang="zh-TW" altLang="zh-TW" dirty="0"/>
          </a:p>
          <a:p>
            <a:pPr>
              <a:lnSpc>
                <a:spcPct val="120000"/>
              </a:lnSpc>
            </a:pPr>
            <a:r>
              <a:rPr lang="en-US" altLang="zh-TW" dirty="0"/>
              <a:t>2 </a:t>
            </a:r>
            <a:r>
              <a:rPr lang="zh-TW" altLang="zh-TW" dirty="0"/>
              <a:t>舞蹈：主要是情感的部分，视个案的动作与互动为舞蹈一般，用其改变治疗师的看法，来看动作是如何的连结在一起。</a:t>
            </a:r>
            <a:endParaRPr lang="zh-TW" altLang="zh-TW" dirty="0"/>
          </a:p>
          <a:p>
            <a:pPr>
              <a:lnSpc>
                <a:spcPct val="120000"/>
              </a:lnSpc>
            </a:pPr>
            <a:r>
              <a:rPr lang="en-US" altLang="zh-TW" dirty="0"/>
              <a:t>3 </a:t>
            </a:r>
            <a:r>
              <a:rPr lang="zh-TW" altLang="zh-TW" dirty="0"/>
              <a:t>戏剧、说故事与舞蹈游戏：用动作、哑剧、戏剧表现来探索与即兴不同的感觉，并且促进他们的想象。</a:t>
            </a:r>
            <a:endParaRPr lang="zh-TW" altLang="zh-TW" dirty="0"/>
          </a:p>
          <a:p>
            <a:pPr>
              <a:lnSpc>
                <a:spcPct val="120000"/>
              </a:lnSpc>
            </a:pPr>
            <a:r>
              <a:rPr lang="en-US" altLang="zh-TW" dirty="0"/>
              <a:t>4</a:t>
            </a:r>
            <a:r>
              <a:rPr lang="zh-TW" altLang="zh-TW" dirty="0"/>
              <a:t>活动练习与瑜珈：以特别有架构与组织化的动作，可以从架构化的动作开始，慢慢发展到即兴。</a:t>
            </a:r>
            <a:endParaRPr lang="zh-TW" altLang="zh-TW" dirty="0"/>
          </a:p>
          <a:p>
            <a:pPr>
              <a:lnSpc>
                <a:spcPct val="120000"/>
              </a:lnSpc>
            </a:pPr>
            <a:r>
              <a:rPr lang="en-US" altLang="zh-TW" dirty="0"/>
              <a:t>5 </a:t>
            </a:r>
            <a:r>
              <a:rPr lang="zh-TW" altLang="zh-TW" dirty="0"/>
              <a:t>放松与视觉化：包含呼吸，使得个案可以有更好的身体察觉与冷静，并且调整与组织身体。</a:t>
            </a:r>
            <a:endParaRPr lang="zh-TW" altLang="zh-TW" dirty="0"/>
          </a:p>
          <a:p>
            <a:pPr>
              <a:lnSpc>
                <a:spcPct val="120000"/>
              </a:lnSpc>
            </a:pPr>
            <a:r>
              <a:rPr lang="en-US" altLang="zh-TW" dirty="0"/>
              <a:t>6 </a:t>
            </a:r>
            <a:r>
              <a:rPr lang="zh-TW" altLang="zh-TW" dirty="0"/>
              <a:t>空间：个案如何在空间中摆放自我，他人与物件，他如何使用空间。</a:t>
            </a:r>
            <a:endParaRPr lang="zh-TW" altLang="zh-TW" dirty="0"/>
          </a:p>
          <a:p>
            <a:pPr>
              <a:lnSpc>
                <a:spcPct val="120000"/>
              </a:lnSpc>
            </a:pPr>
            <a:r>
              <a:rPr lang="en-US" altLang="zh-TW" dirty="0"/>
              <a:t>7 </a:t>
            </a:r>
            <a:r>
              <a:rPr lang="zh-TW" altLang="zh-TW" dirty="0"/>
              <a:t>身体：个案与治疗师如何使用表情、情感、肌肉、形状、触摸、呼吸与声音等互动。</a:t>
            </a:r>
            <a:endParaRPr lang="zh-TW" altLang="zh-TW" dirty="0"/>
          </a:p>
          <a:p>
            <a:pPr>
              <a:lnSpc>
                <a:spcPct val="120000"/>
              </a:lnSpc>
            </a:pPr>
            <a:r>
              <a:rPr lang="en-US" altLang="zh-TW" dirty="0"/>
              <a:t>8 </a:t>
            </a:r>
            <a:r>
              <a:rPr lang="zh-TW" altLang="zh-TW" dirty="0"/>
              <a:t>感官刺激：使用道具，如布、球、枕头、毛毯、彩带来促进个案的想象力与不同的使用方法。</a:t>
            </a:r>
            <a:endParaRPr lang="zh-TW" altLang="zh-TW" dirty="0"/>
          </a:p>
          <a:p>
            <a:pPr>
              <a:lnSpc>
                <a:spcPct val="120000"/>
              </a:lnSpc>
            </a:pPr>
            <a:r>
              <a:rPr lang="en-US" altLang="zh-TW" dirty="0"/>
              <a:t>9 </a:t>
            </a:r>
            <a:r>
              <a:rPr lang="zh-TW" altLang="zh-TW" dirty="0"/>
              <a:t>音乐与节奏：他们可以改变环境，情感、氛围，去使个案移动、改变能量或是带来安定。</a:t>
            </a:r>
            <a:endParaRPr lang="zh-TW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舞蹈</a:t>
            </a:r>
            <a:r>
              <a:rPr lang="en-US" altLang="zh-TW" dirty="0" smtClean="0"/>
              <a:t>/</a:t>
            </a:r>
            <a:r>
              <a:rPr lang="zh-TW" altLang="en-US" dirty="0" smtClean="0"/>
              <a:t>动作治疗的目标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拓展动作目录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控制身体能力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 smtClean="0"/>
              <a:t>调节情感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建立与自己、他人关系：建立自我关系</a:t>
            </a:r>
            <a:r>
              <a:rPr lang="en-US" altLang="zh-TW" dirty="0" smtClean="0"/>
              <a:t>(</a:t>
            </a:r>
            <a:r>
              <a:rPr lang="zh-TW" altLang="en-US" dirty="0" smtClean="0"/>
              <a:t>改善身体意象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、建立他人关系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基本原则 </a:t>
            </a:r>
            <a:r>
              <a:rPr lang="en-US" altLang="zh-TW" dirty="0" smtClean="0"/>
              <a:t>(Ways of Seeing)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每个人</a:t>
            </a:r>
            <a:r>
              <a:rPr lang="zh-TW" altLang="zh-TW" dirty="0"/>
              <a:t>都有自己非语言的动作</a:t>
            </a:r>
            <a:r>
              <a:rPr lang="zh-TW" altLang="zh-TW" dirty="0" smtClean="0"/>
              <a:t>系统</a:t>
            </a:r>
            <a:endParaRPr lang="zh-TW" altLang="zh-TW" dirty="0"/>
          </a:p>
          <a:p>
            <a:r>
              <a:rPr lang="zh-TW" altLang="zh-TW" dirty="0" smtClean="0"/>
              <a:t>这些</a:t>
            </a:r>
            <a:r>
              <a:rPr lang="zh-TW" altLang="zh-TW" dirty="0"/>
              <a:t>动作系统就是孩子的表达</a:t>
            </a:r>
            <a:r>
              <a:rPr lang="en-US" altLang="zh-TW" dirty="0"/>
              <a:t>/</a:t>
            </a:r>
            <a:r>
              <a:rPr lang="zh-TW" altLang="zh-TW" dirty="0"/>
              <a:t>沟通</a:t>
            </a:r>
            <a:r>
              <a:rPr lang="zh-TW" altLang="zh-TW" dirty="0" smtClean="0"/>
              <a:t>方式</a:t>
            </a:r>
            <a:endParaRPr lang="zh-TW" altLang="zh-TW" dirty="0"/>
          </a:p>
          <a:p>
            <a:r>
              <a:rPr lang="zh-TW" altLang="zh-TW" dirty="0" smtClean="0"/>
              <a:t>观察</a:t>
            </a:r>
            <a:r>
              <a:rPr lang="zh-TW" altLang="zh-TW" dirty="0"/>
              <a:t>孩子的非语言行为可以看到他们的技能与发展阶段。</a:t>
            </a:r>
            <a:endParaRPr lang="zh-TW" altLang="zh-TW" dirty="0"/>
          </a:p>
          <a:p>
            <a:r>
              <a:rPr lang="zh-TW" altLang="zh-TW" dirty="0" smtClean="0"/>
              <a:t>即便受到</a:t>
            </a:r>
            <a:r>
              <a:rPr lang="zh-TW" altLang="zh-TW" dirty="0"/>
              <a:t>严重动作限制的人，</a:t>
            </a:r>
            <a:r>
              <a:rPr lang="zh-TW" altLang="zh-TW" dirty="0" smtClean="0"/>
              <a:t>仍然</a:t>
            </a:r>
            <a:r>
              <a:rPr lang="zh-TW" altLang="en-US" dirty="0" smtClean="0"/>
              <a:t>可以</a:t>
            </a:r>
            <a:r>
              <a:rPr lang="zh-TW" altLang="zh-TW" dirty="0" smtClean="0"/>
              <a:t>被观察</a:t>
            </a:r>
            <a:endParaRPr lang="zh-TW" altLang="zh-TW" dirty="0"/>
          </a:p>
          <a:p>
            <a:r>
              <a:rPr lang="zh-TW" altLang="zh-TW" dirty="0" smtClean="0"/>
              <a:t>这些</a:t>
            </a:r>
            <a:r>
              <a:rPr lang="zh-TW" altLang="zh-TW" dirty="0"/>
              <a:t>动作</a:t>
            </a:r>
            <a:r>
              <a:rPr lang="zh-TW" altLang="zh-TW" dirty="0" smtClean="0"/>
              <a:t>的表现</a:t>
            </a:r>
            <a:r>
              <a:rPr lang="zh-TW" altLang="zh-TW" dirty="0"/>
              <a:t>的方式，呈现了</a:t>
            </a:r>
            <a:r>
              <a:rPr lang="zh-TW" altLang="zh-TW" dirty="0" smtClean="0"/>
              <a:t>个案</a:t>
            </a:r>
            <a:r>
              <a:rPr lang="zh-TW" altLang="en-US" dirty="0" smtClean="0"/>
              <a:t>的环境与心理背景</a:t>
            </a:r>
            <a:endParaRPr lang="zh-TW" altLang="zh-TW" dirty="0"/>
          </a:p>
          <a:p>
            <a:r>
              <a:rPr lang="zh-TW" altLang="zh-TW" dirty="0" smtClean="0"/>
              <a:t>观察</a:t>
            </a:r>
            <a:r>
              <a:rPr lang="zh-TW" altLang="zh-TW" dirty="0"/>
              <a:t>这些动作的治疗师，也在他的经验上，有自己</a:t>
            </a:r>
            <a:r>
              <a:rPr lang="zh-TW" altLang="zh-TW" dirty="0" smtClean="0"/>
              <a:t>的</a:t>
            </a:r>
            <a:r>
              <a:rPr lang="zh-TW" altLang="en-US" dirty="0" smtClean="0"/>
              <a:t>反应与</a:t>
            </a:r>
            <a:r>
              <a:rPr lang="zh-TW" altLang="en-US" dirty="0"/>
              <a:t>诠释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128b0768-3140-4445-ac46-a101d6436882}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1489</Words>
  <Application>WPS 演示</Application>
  <PresentationFormat>寬螢幕</PresentationFormat>
  <Paragraphs>190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Microsoft JhengHei</vt:lpstr>
      <vt:lpstr>Calibri</vt:lpstr>
      <vt:lpstr>PMingLiU</vt:lpstr>
      <vt:lpstr>PMingLiU-ExtB</vt:lpstr>
      <vt:lpstr>Times New Roman</vt:lpstr>
      <vt:lpstr>Helvetica</vt:lpstr>
      <vt:lpstr>MS PGothic</vt:lpstr>
      <vt:lpstr>Calibri Light</vt:lpstr>
      <vt:lpstr>PMingLiU</vt:lpstr>
      <vt:lpstr>Segoe Print</vt:lpstr>
      <vt:lpstr>微软雅黑</vt:lpstr>
      <vt:lpstr>Arial Unicode MS</vt:lpstr>
      <vt:lpstr>Office 佈景主題</vt:lpstr>
      <vt:lpstr>                  动作治疗</vt:lpstr>
      <vt:lpstr>前言：治疗与治愈的差异</vt:lpstr>
      <vt:lpstr>动作/舞蹈治疗与舞蹈表演的差异</vt:lpstr>
      <vt:lpstr>动作与学习-Fauth的实验</vt:lpstr>
      <vt:lpstr>动作与学习-维多司基的实验</vt:lpstr>
      <vt:lpstr>动作与学习-其他的一些理论</vt:lpstr>
      <vt:lpstr>舞蹈治疗的几种介入方式</vt:lpstr>
      <vt:lpstr>舞蹈/动作治疗的目标</vt:lpstr>
      <vt:lpstr>基本原则 (Ways of Seeing)</vt:lpstr>
      <vt:lpstr>舞蹈/动作治疗的基本流程</vt:lpstr>
      <vt:lpstr>观察</vt:lpstr>
      <vt:lpstr>PowerPoint 演示文稿</vt:lpstr>
      <vt:lpstr>观察-生理发展的观察</vt:lpstr>
      <vt:lpstr>建立关系</vt:lpstr>
      <vt:lpstr>建立关系</vt:lpstr>
      <vt:lpstr>关系的认同与分离</vt:lpstr>
      <vt:lpstr>对话与探索</vt:lpstr>
      <vt:lpstr>等待</vt:lpstr>
      <vt:lpstr>与智能障碍者工作的一些重点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動作治療</dc:title>
  <dc:creator>Cecil Su</dc:creator>
  <cp:lastModifiedBy>HP</cp:lastModifiedBy>
  <cp:revision>22</cp:revision>
  <dcterms:created xsi:type="dcterms:W3CDTF">2014-06-15T00:09:00Z</dcterms:created>
  <dcterms:modified xsi:type="dcterms:W3CDTF">2020-09-25T10:38:50Z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