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5" Type="http://schemas.openxmlformats.org/officeDocument/2006/relationships/tags" Target="../tags/tag91.xml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1" Type="http://schemas.openxmlformats.org/officeDocument/2006/relationships/tags" Target="../tags/tag41.xml"/><Relationship Id="rId20" Type="http://schemas.openxmlformats.org/officeDocument/2006/relationships/tags" Target="../tags/tag40.xml"/><Relationship Id="rId2" Type="http://schemas.openxmlformats.org/officeDocument/2006/relationships/tags" Target="../tags/tag22.xml"/><Relationship Id="rId19" Type="http://schemas.openxmlformats.org/officeDocument/2006/relationships/tags" Target="../tags/tag39.xml"/><Relationship Id="rId18" Type="http://schemas.openxmlformats.org/officeDocument/2006/relationships/tags" Target="../tags/tag38.xml"/><Relationship Id="rId17" Type="http://schemas.openxmlformats.org/officeDocument/2006/relationships/tags" Target="../tags/tag37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>
            <p:custDataLst>
              <p:tags r:id="rId2"/>
            </p:custDataLst>
          </p:nvPr>
        </p:nvSpPr>
        <p:spPr>
          <a:xfrm>
            <a:off x="11123613" y="-7938"/>
            <a:ext cx="1068387" cy="1052513"/>
          </a:xfrm>
          <a:custGeom>
            <a:avLst/>
            <a:gdLst>
              <a:gd name="connsiteX0" fmla="*/ 65352 w 1068729"/>
              <a:gd name="connsiteY0" fmla="*/ 0 h 1052118"/>
              <a:gd name="connsiteX1" fmla="*/ 1068729 w 1068729"/>
              <a:gd name="connsiteY1" fmla="*/ 0 h 1052118"/>
              <a:gd name="connsiteX2" fmla="*/ 1068729 w 1068729"/>
              <a:gd name="connsiteY2" fmla="*/ 977750 h 1052118"/>
              <a:gd name="connsiteX3" fmla="*/ 1040113 w 1068729"/>
              <a:gd name="connsiteY3" fmla="*/ 993283 h 1052118"/>
              <a:gd name="connsiteX4" fmla="*/ 748689 w 1068729"/>
              <a:gd name="connsiteY4" fmla="*/ 1052118 h 1052118"/>
              <a:gd name="connsiteX5" fmla="*/ 0 w 1068729"/>
              <a:gd name="connsiteY5" fmla="*/ 303429 h 1052118"/>
              <a:gd name="connsiteX6" fmla="*/ 58836 w 1068729"/>
              <a:gd name="connsiteY6" fmla="*/ 12005 h 10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8729" h="1052118">
                <a:moveTo>
                  <a:pt x="65352" y="0"/>
                </a:moveTo>
                <a:lnTo>
                  <a:pt x="1068729" y="0"/>
                </a:lnTo>
                <a:lnTo>
                  <a:pt x="1068729" y="977750"/>
                </a:lnTo>
                <a:lnTo>
                  <a:pt x="1040113" y="993283"/>
                </a:lnTo>
                <a:cubicBezTo>
                  <a:pt x="950541" y="1031168"/>
                  <a:pt x="852062" y="1052118"/>
                  <a:pt x="748689" y="1052118"/>
                </a:cubicBezTo>
                <a:cubicBezTo>
                  <a:pt x="335199" y="1052118"/>
                  <a:pt x="0" y="716919"/>
                  <a:pt x="0" y="303429"/>
                </a:cubicBezTo>
                <a:cubicBezTo>
                  <a:pt x="0" y="200056"/>
                  <a:pt x="20950" y="101577"/>
                  <a:pt x="58836" y="12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8029575" y="458788"/>
            <a:ext cx="741363" cy="7413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: 形状 5"/>
          <p:cNvSpPr/>
          <p:nvPr>
            <p:custDataLst>
              <p:tags r:id="rId4"/>
            </p:custDataLst>
          </p:nvPr>
        </p:nvSpPr>
        <p:spPr>
          <a:xfrm>
            <a:off x="3287713" y="-7938"/>
            <a:ext cx="1457325" cy="584201"/>
          </a:xfrm>
          <a:custGeom>
            <a:avLst/>
            <a:gdLst>
              <a:gd name="connsiteX0" fmla="*/ 0 w 1458561"/>
              <a:gd name="connsiteY0" fmla="*/ 0 h 584280"/>
              <a:gd name="connsiteX1" fmla="*/ 1458561 w 1458561"/>
              <a:gd name="connsiteY1" fmla="*/ 0 h 584280"/>
              <a:gd name="connsiteX2" fmla="*/ 1419134 w 1458561"/>
              <a:gd name="connsiteY2" fmla="*/ 127015 h 584280"/>
              <a:gd name="connsiteX3" fmla="*/ 729281 w 1458561"/>
              <a:gd name="connsiteY3" fmla="*/ 584280 h 584280"/>
              <a:gd name="connsiteX4" fmla="*/ 39427 w 1458561"/>
              <a:gd name="connsiteY4" fmla="*/ 127015 h 58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561" h="584280">
                <a:moveTo>
                  <a:pt x="0" y="0"/>
                </a:moveTo>
                <a:lnTo>
                  <a:pt x="1458561" y="0"/>
                </a:lnTo>
                <a:lnTo>
                  <a:pt x="1419134" y="127015"/>
                </a:lnTo>
                <a:cubicBezTo>
                  <a:pt x="1305477" y="395731"/>
                  <a:pt x="1039398" y="584280"/>
                  <a:pt x="729281" y="584280"/>
                </a:cubicBezTo>
                <a:cubicBezTo>
                  <a:pt x="419163" y="584280"/>
                  <a:pt x="153084" y="395731"/>
                  <a:pt x="39427" y="1270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>
            <a:off x="5199063" y="5929313"/>
            <a:ext cx="1828800" cy="938212"/>
          </a:xfrm>
          <a:custGeom>
            <a:avLst/>
            <a:gdLst>
              <a:gd name="connsiteX0" fmla="*/ 1058486 w 2116971"/>
              <a:gd name="connsiteY0" fmla="*/ 0 h 1086707"/>
              <a:gd name="connsiteX1" fmla="*/ 2116971 w 2116971"/>
              <a:gd name="connsiteY1" fmla="*/ 1058486 h 1086707"/>
              <a:gd name="connsiteX2" fmla="*/ 2114126 w 2116971"/>
              <a:gd name="connsiteY2" fmla="*/ 1086707 h 1086707"/>
              <a:gd name="connsiteX3" fmla="*/ 2845 w 2116971"/>
              <a:gd name="connsiteY3" fmla="*/ 1086707 h 1086707"/>
              <a:gd name="connsiteX4" fmla="*/ 0 w 2116971"/>
              <a:gd name="connsiteY4" fmla="*/ 1058486 h 1086707"/>
              <a:gd name="connsiteX5" fmla="*/ 1058486 w 2116971"/>
              <a:gd name="connsiteY5" fmla="*/ 0 h 108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6971" h="1086707">
                <a:moveTo>
                  <a:pt x="1058486" y="0"/>
                </a:moveTo>
                <a:cubicBezTo>
                  <a:pt x="1643071" y="0"/>
                  <a:pt x="2116971" y="473900"/>
                  <a:pt x="2116971" y="1058486"/>
                </a:cubicBezTo>
                <a:lnTo>
                  <a:pt x="2114126" y="1086707"/>
                </a:lnTo>
                <a:lnTo>
                  <a:pt x="2845" y="1086707"/>
                </a:lnTo>
                <a:lnTo>
                  <a:pt x="0" y="1058486"/>
                </a:lnTo>
                <a:cubicBezTo>
                  <a:pt x="0" y="473900"/>
                  <a:pt x="473899" y="0"/>
                  <a:pt x="10584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: 形状 7"/>
          <p:cNvSpPr/>
          <p:nvPr>
            <p:custDataLst>
              <p:tags r:id="rId6"/>
            </p:custDataLst>
          </p:nvPr>
        </p:nvSpPr>
        <p:spPr>
          <a:xfrm>
            <a:off x="10945813" y="6275388"/>
            <a:ext cx="1036637" cy="593725"/>
          </a:xfrm>
          <a:custGeom>
            <a:avLst/>
            <a:gdLst>
              <a:gd name="connsiteX0" fmla="*/ 517890 w 1035780"/>
              <a:gd name="connsiteY0" fmla="*/ 0 h 593238"/>
              <a:gd name="connsiteX1" fmla="*/ 1035780 w 1035780"/>
              <a:gd name="connsiteY1" fmla="*/ 517890 h 593238"/>
              <a:gd name="connsiteX2" fmla="*/ 1028184 w 1035780"/>
              <a:gd name="connsiteY2" fmla="*/ 593238 h 593238"/>
              <a:gd name="connsiteX3" fmla="*/ 7596 w 1035780"/>
              <a:gd name="connsiteY3" fmla="*/ 593238 h 593238"/>
              <a:gd name="connsiteX4" fmla="*/ 0 w 1035780"/>
              <a:gd name="connsiteY4" fmla="*/ 517890 h 593238"/>
              <a:gd name="connsiteX5" fmla="*/ 517890 w 1035780"/>
              <a:gd name="connsiteY5" fmla="*/ 0 h 59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5780" h="593238">
                <a:moveTo>
                  <a:pt x="517890" y="0"/>
                </a:moveTo>
                <a:cubicBezTo>
                  <a:pt x="803913" y="0"/>
                  <a:pt x="1035780" y="231867"/>
                  <a:pt x="1035780" y="517890"/>
                </a:cubicBezTo>
                <a:lnTo>
                  <a:pt x="1028184" y="593238"/>
                </a:lnTo>
                <a:lnTo>
                  <a:pt x="7596" y="593238"/>
                </a:lnTo>
                <a:lnTo>
                  <a:pt x="0" y="517890"/>
                </a:lnTo>
                <a:cubicBezTo>
                  <a:pt x="0" y="231867"/>
                  <a:pt x="231867" y="0"/>
                  <a:pt x="5178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: 形状 8"/>
          <p:cNvSpPr/>
          <p:nvPr>
            <p:custDataLst>
              <p:tags r:id="rId7"/>
            </p:custDataLst>
          </p:nvPr>
        </p:nvSpPr>
        <p:spPr>
          <a:xfrm>
            <a:off x="-19050" y="6184900"/>
            <a:ext cx="787400" cy="673100"/>
          </a:xfrm>
          <a:custGeom>
            <a:avLst/>
            <a:gdLst>
              <a:gd name="connsiteX0" fmla="*/ 269296 w 787186"/>
              <a:gd name="connsiteY0" fmla="*/ 0 h 673570"/>
              <a:gd name="connsiteX1" fmla="*/ 787186 w 787186"/>
              <a:gd name="connsiteY1" fmla="*/ 517890 h 673570"/>
              <a:gd name="connsiteX2" fmla="*/ 776665 w 787186"/>
              <a:gd name="connsiteY2" fmla="*/ 622263 h 673570"/>
              <a:gd name="connsiteX3" fmla="*/ 760738 w 787186"/>
              <a:gd name="connsiteY3" fmla="*/ 673570 h 673570"/>
              <a:gd name="connsiteX4" fmla="*/ 0 w 787186"/>
              <a:gd name="connsiteY4" fmla="*/ 673570 h 673570"/>
              <a:gd name="connsiteX5" fmla="*/ 0 w 787186"/>
              <a:gd name="connsiteY5" fmla="*/ 77450 h 673570"/>
              <a:gd name="connsiteX6" fmla="*/ 67710 w 787186"/>
              <a:gd name="connsiteY6" fmla="*/ 40699 h 673570"/>
              <a:gd name="connsiteX7" fmla="*/ 269296 w 787186"/>
              <a:gd name="connsiteY7" fmla="*/ 0 h 673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7186" h="673570">
                <a:moveTo>
                  <a:pt x="269296" y="0"/>
                </a:moveTo>
                <a:cubicBezTo>
                  <a:pt x="555319" y="0"/>
                  <a:pt x="787186" y="231867"/>
                  <a:pt x="787186" y="517890"/>
                </a:cubicBezTo>
                <a:cubicBezTo>
                  <a:pt x="787186" y="553643"/>
                  <a:pt x="783563" y="588550"/>
                  <a:pt x="776665" y="622263"/>
                </a:cubicBezTo>
                <a:lnTo>
                  <a:pt x="760738" y="673570"/>
                </a:lnTo>
                <a:lnTo>
                  <a:pt x="0" y="673570"/>
                </a:lnTo>
                <a:lnTo>
                  <a:pt x="0" y="77450"/>
                </a:lnTo>
                <a:lnTo>
                  <a:pt x="67710" y="40699"/>
                </a:lnTo>
                <a:cubicBezTo>
                  <a:pt x="129669" y="14492"/>
                  <a:pt x="197790" y="0"/>
                  <a:pt x="2692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KSO_Shape"/>
          <p:cNvSpPr/>
          <p:nvPr>
            <p:custDataLst>
              <p:tags r:id="rId8"/>
            </p:custDataLst>
          </p:nvPr>
        </p:nvSpPr>
        <p:spPr>
          <a:xfrm rot="13141020">
            <a:off x="484188" y="1138238"/>
            <a:ext cx="193675" cy="169862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KSO_Shape"/>
          <p:cNvSpPr/>
          <p:nvPr>
            <p:custDataLst>
              <p:tags r:id="rId9"/>
            </p:custDataLst>
          </p:nvPr>
        </p:nvSpPr>
        <p:spPr>
          <a:xfrm rot="17100000">
            <a:off x="822325" y="3236913"/>
            <a:ext cx="215900" cy="190500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KSO_Shape"/>
          <p:cNvSpPr/>
          <p:nvPr>
            <p:custDataLst>
              <p:tags r:id="rId10"/>
            </p:custDataLst>
          </p:nvPr>
        </p:nvSpPr>
        <p:spPr>
          <a:xfrm rot="10154805">
            <a:off x="8432800" y="6116638"/>
            <a:ext cx="314325" cy="276225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" name="KSO_Shape"/>
          <p:cNvSpPr/>
          <p:nvPr>
            <p:custDataLst>
              <p:tags r:id="rId11"/>
            </p:custDataLst>
          </p:nvPr>
        </p:nvSpPr>
        <p:spPr>
          <a:xfrm rot="11738950">
            <a:off x="10777538" y="2560638"/>
            <a:ext cx="314325" cy="276225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4" name=" 184"/>
          <p:cNvSpPr/>
          <p:nvPr>
            <p:custDataLst>
              <p:tags r:id="rId12"/>
            </p:custDataLst>
          </p:nvPr>
        </p:nvSpPr>
        <p:spPr>
          <a:xfrm>
            <a:off x="727075" y="1936750"/>
            <a:ext cx="936625" cy="936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3"/>
            </p:custDataLst>
          </p:nvPr>
        </p:nvSpPr>
        <p:spPr>
          <a:xfrm>
            <a:off x="2757714" y="2510565"/>
            <a:ext cx="6676572" cy="902363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4"/>
            </p:custDataLst>
          </p:nvPr>
        </p:nvSpPr>
        <p:spPr>
          <a:xfrm>
            <a:off x="2757714" y="3461461"/>
            <a:ext cx="6676572" cy="5905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23ED0-9AC0-4F34-ABCA-4B6795D6D0AB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/>
          <p:cNvSpPr/>
          <p:nvPr>
            <p:custDataLst>
              <p:tags r:id="rId2"/>
            </p:custDataLst>
          </p:nvPr>
        </p:nvSpPr>
        <p:spPr>
          <a:xfrm>
            <a:off x="11123613" y="-7938"/>
            <a:ext cx="1068387" cy="1052513"/>
          </a:xfrm>
          <a:custGeom>
            <a:avLst/>
            <a:gdLst>
              <a:gd name="connsiteX0" fmla="*/ 65352 w 1068729"/>
              <a:gd name="connsiteY0" fmla="*/ 0 h 1052118"/>
              <a:gd name="connsiteX1" fmla="*/ 1068729 w 1068729"/>
              <a:gd name="connsiteY1" fmla="*/ 0 h 1052118"/>
              <a:gd name="connsiteX2" fmla="*/ 1068729 w 1068729"/>
              <a:gd name="connsiteY2" fmla="*/ 977750 h 1052118"/>
              <a:gd name="connsiteX3" fmla="*/ 1040113 w 1068729"/>
              <a:gd name="connsiteY3" fmla="*/ 993283 h 1052118"/>
              <a:gd name="connsiteX4" fmla="*/ 748689 w 1068729"/>
              <a:gd name="connsiteY4" fmla="*/ 1052118 h 1052118"/>
              <a:gd name="connsiteX5" fmla="*/ 0 w 1068729"/>
              <a:gd name="connsiteY5" fmla="*/ 303429 h 1052118"/>
              <a:gd name="connsiteX6" fmla="*/ 58836 w 1068729"/>
              <a:gd name="connsiteY6" fmla="*/ 12005 h 105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8729" h="1052118">
                <a:moveTo>
                  <a:pt x="65352" y="0"/>
                </a:moveTo>
                <a:lnTo>
                  <a:pt x="1068729" y="0"/>
                </a:lnTo>
                <a:lnTo>
                  <a:pt x="1068729" y="977750"/>
                </a:lnTo>
                <a:lnTo>
                  <a:pt x="1040113" y="993283"/>
                </a:lnTo>
                <a:cubicBezTo>
                  <a:pt x="950541" y="1031168"/>
                  <a:pt x="852062" y="1052118"/>
                  <a:pt x="748689" y="1052118"/>
                </a:cubicBezTo>
                <a:cubicBezTo>
                  <a:pt x="335199" y="1052118"/>
                  <a:pt x="0" y="716919"/>
                  <a:pt x="0" y="303429"/>
                </a:cubicBezTo>
                <a:cubicBezTo>
                  <a:pt x="0" y="200056"/>
                  <a:pt x="20950" y="101577"/>
                  <a:pt x="58836" y="12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1481138" y="1231812"/>
            <a:ext cx="1497012" cy="1498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任意多边形: 形状 4"/>
          <p:cNvSpPr/>
          <p:nvPr>
            <p:custDataLst>
              <p:tags r:id="rId4"/>
            </p:custDataLst>
          </p:nvPr>
        </p:nvSpPr>
        <p:spPr>
          <a:xfrm>
            <a:off x="8089900" y="-7938"/>
            <a:ext cx="1047750" cy="420688"/>
          </a:xfrm>
          <a:custGeom>
            <a:avLst/>
            <a:gdLst>
              <a:gd name="connsiteX0" fmla="*/ 0 w 1458561"/>
              <a:gd name="connsiteY0" fmla="*/ 0 h 584280"/>
              <a:gd name="connsiteX1" fmla="*/ 1458561 w 1458561"/>
              <a:gd name="connsiteY1" fmla="*/ 0 h 584280"/>
              <a:gd name="connsiteX2" fmla="*/ 1419134 w 1458561"/>
              <a:gd name="connsiteY2" fmla="*/ 127015 h 584280"/>
              <a:gd name="connsiteX3" fmla="*/ 729281 w 1458561"/>
              <a:gd name="connsiteY3" fmla="*/ 584280 h 584280"/>
              <a:gd name="connsiteX4" fmla="*/ 39427 w 1458561"/>
              <a:gd name="connsiteY4" fmla="*/ 127015 h 584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561" h="584280">
                <a:moveTo>
                  <a:pt x="0" y="0"/>
                </a:moveTo>
                <a:lnTo>
                  <a:pt x="1458561" y="0"/>
                </a:lnTo>
                <a:lnTo>
                  <a:pt x="1419134" y="127015"/>
                </a:lnTo>
                <a:cubicBezTo>
                  <a:pt x="1305477" y="395731"/>
                  <a:pt x="1039398" y="584280"/>
                  <a:pt x="729281" y="584280"/>
                </a:cubicBezTo>
                <a:cubicBezTo>
                  <a:pt x="419163" y="584280"/>
                  <a:pt x="153084" y="395731"/>
                  <a:pt x="39427" y="1270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: 形状 5"/>
          <p:cNvSpPr/>
          <p:nvPr>
            <p:custDataLst>
              <p:tags r:id="rId5"/>
            </p:custDataLst>
          </p:nvPr>
        </p:nvSpPr>
        <p:spPr>
          <a:xfrm>
            <a:off x="4592638" y="5781675"/>
            <a:ext cx="2116137" cy="1087438"/>
          </a:xfrm>
          <a:custGeom>
            <a:avLst/>
            <a:gdLst>
              <a:gd name="connsiteX0" fmla="*/ 1058486 w 2116971"/>
              <a:gd name="connsiteY0" fmla="*/ 0 h 1086707"/>
              <a:gd name="connsiteX1" fmla="*/ 2116971 w 2116971"/>
              <a:gd name="connsiteY1" fmla="*/ 1058486 h 1086707"/>
              <a:gd name="connsiteX2" fmla="*/ 2114126 w 2116971"/>
              <a:gd name="connsiteY2" fmla="*/ 1086707 h 1086707"/>
              <a:gd name="connsiteX3" fmla="*/ 2845 w 2116971"/>
              <a:gd name="connsiteY3" fmla="*/ 1086707 h 1086707"/>
              <a:gd name="connsiteX4" fmla="*/ 0 w 2116971"/>
              <a:gd name="connsiteY4" fmla="*/ 1058486 h 1086707"/>
              <a:gd name="connsiteX5" fmla="*/ 1058486 w 2116971"/>
              <a:gd name="connsiteY5" fmla="*/ 0 h 108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6971" h="1086707">
                <a:moveTo>
                  <a:pt x="1058486" y="0"/>
                </a:moveTo>
                <a:cubicBezTo>
                  <a:pt x="1643071" y="0"/>
                  <a:pt x="2116971" y="473900"/>
                  <a:pt x="2116971" y="1058486"/>
                </a:cubicBezTo>
                <a:lnTo>
                  <a:pt x="2114126" y="1086707"/>
                </a:lnTo>
                <a:lnTo>
                  <a:pt x="2845" y="1086707"/>
                </a:lnTo>
                <a:lnTo>
                  <a:pt x="0" y="1058486"/>
                </a:lnTo>
                <a:cubicBezTo>
                  <a:pt x="0" y="473900"/>
                  <a:pt x="473899" y="0"/>
                  <a:pt x="10584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: 形状 6"/>
          <p:cNvSpPr/>
          <p:nvPr>
            <p:custDataLst>
              <p:tags r:id="rId6"/>
            </p:custDataLst>
          </p:nvPr>
        </p:nvSpPr>
        <p:spPr>
          <a:xfrm>
            <a:off x="10945813" y="6275388"/>
            <a:ext cx="1036637" cy="593725"/>
          </a:xfrm>
          <a:custGeom>
            <a:avLst/>
            <a:gdLst>
              <a:gd name="connsiteX0" fmla="*/ 517890 w 1035780"/>
              <a:gd name="connsiteY0" fmla="*/ 0 h 593238"/>
              <a:gd name="connsiteX1" fmla="*/ 1035780 w 1035780"/>
              <a:gd name="connsiteY1" fmla="*/ 517890 h 593238"/>
              <a:gd name="connsiteX2" fmla="*/ 1028184 w 1035780"/>
              <a:gd name="connsiteY2" fmla="*/ 593238 h 593238"/>
              <a:gd name="connsiteX3" fmla="*/ 7596 w 1035780"/>
              <a:gd name="connsiteY3" fmla="*/ 593238 h 593238"/>
              <a:gd name="connsiteX4" fmla="*/ 0 w 1035780"/>
              <a:gd name="connsiteY4" fmla="*/ 517890 h 593238"/>
              <a:gd name="connsiteX5" fmla="*/ 517890 w 1035780"/>
              <a:gd name="connsiteY5" fmla="*/ 0 h 59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5780" h="593238">
                <a:moveTo>
                  <a:pt x="517890" y="0"/>
                </a:moveTo>
                <a:cubicBezTo>
                  <a:pt x="803913" y="0"/>
                  <a:pt x="1035780" y="231867"/>
                  <a:pt x="1035780" y="517890"/>
                </a:cubicBezTo>
                <a:lnTo>
                  <a:pt x="1028184" y="593238"/>
                </a:lnTo>
                <a:lnTo>
                  <a:pt x="7596" y="593238"/>
                </a:lnTo>
                <a:lnTo>
                  <a:pt x="0" y="517890"/>
                </a:lnTo>
                <a:cubicBezTo>
                  <a:pt x="0" y="231867"/>
                  <a:pt x="231867" y="0"/>
                  <a:pt x="5178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: 形状 7"/>
          <p:cNvSpPr/>
          <p:nvPr>
            <p:custDataLst>
              <p:tags r:id="rId7"/>
            </p:custDataLst>
          </p:nvPr>
        </p:nvSpPr>
        <p:spPr>
          <a:xfrm>
            <a:off x="-19050" y="6184900"/>
            <a:ext cx="787400" cy="673100"/>
          </a:xfrm>
          <a:custGeom>
            <a:avLst/>
            <a:gdLst>
              <a:gd name="connsiteX0" fmla="*/ 269296 w 787186"/>
              <a:gd name="connsiteY0" fmla="*/ 0 h 673570"/>
              <a:gd name="connsiteX1" fmla="*/ 787186 w 787186"/>
              <a:gd name="connsiteY1" fmla="*/ 517890 h 673570"/>
              <a:gd name="connsiteX2" fmla="*/ 776665 w 787186"/>
              <a:gd name="connsiteY2" fmla="*/ 622263 h 673570"/>
              <a:gd name="connsiteX3" fmla="*/ 760738 w 787186"/>
              <a:gd name="connsiteY3" fmla="*/ 673570 h 673570"/>
              <a:gd name="connsiteX4" fmla="*/ 0 w 787186"/>
              <a:gd name="connsiteY4" fmla="*/ 673570 h 673570"/>
              <a:gd name="connsiteX5" fmla="*/ 0 w 787186"/>
              <a:gd name="connsiteY5" fmla="*/ 77450 h 673570"/>
              <a:gd name="connsiteX6" fmla="*/ 67710 w 787186"/>
              <a:gd name="connsiteY6" fmla="*/ 40699 h 673570"/>
              <a:gd name="connsiteX7" fmla="*/ 269296 w 787186"/>
              <a:gd name="connsiteY7" fmla="*/ 0 h 673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7186" h="673570">
                <a:moveTo>
                  <a:pt x="269296" y="0"/>
                </a:moveTo>
                <a:cubicBezTo>
                  <a:pt x="555319" y="0"/>
                  <a:pt x="787186" y="231867"/>
                  <a:pt x="787186" y="517890"/>
                </a:cubicBezTo>
                <a:cubicBezTo>
                  <a:pt x="787186" y="553643"/>
                  <a:pt x="783563" y="588550"/>
                  <a:pt x="776665" y="622263"/>
                </a:cubicBezTo>
                <a:lnTo>
                  <a:pt x="760738" y="673570"/>
                </a:lnTo>
                <a:lnTo>
                  <a:pt x="0" y="673570"/>
                </a:lnTo>
                <a:lnTo>
                  <a:pt x="0" y="77450"/>
                </a:lnTo>
                <a:lnTo>
                  <a:pt x="67710" y="40699"/>
                </a:lnTo>
                <a:cubicBezTo>
                  <a:pt x="129669" y="14492"/>
                  <a:pt x="197790" y="0"/>
                  <a:pt x="26929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KSO_Shape"/>
          <p:cNvSpPr/>
          <p:nvPr>
            <p:custDataLst>
              <p:tags r:id="rId8"/>
            </p:custDataLst>
          </p:nvPr>
        </p:nvSpPr>
        <p:spPr>
          <a:xfrm rot="10154805">
            <a:off x="9918700" y="4903788"/>
            <a:ext cx="314325" cy="276225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KSO_Shape"/>
          <p:cNvSpPr/>
          <p:nvPr>
            <p:custDataLst>
              <p:tags r:id="rId9"/>
            </p:custDataLst>
          </p:nvPr>
        </p:nvSpPr>
        <p:spPr>
          <a:xfrm rot="10154805">
            <a:off x="8273266" y="2335838"/>
            <a:ext cx="314325" cy="276225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KSO_Shape"/>
          <p:cNvSpPr/>
          <p:nvPr>
            <p:custDataLst>
              <p:tags r:id="rId10"/>
            </p:custDataLst>
          </p:nvPr>
        </p:nvSpPr>
        <p:spPr>
          <a:xfrm rot="13326744">
            <a:off x="1309688" y="4641850"/>
            <a:ext cx="628650" cy="554038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KSO_Shape"/>
          <p:cNvSpPr/>
          <p:nvPr>
            <p:custDataLst>
              <p:tags r:id="rId11"/>
            </p:custDataLst>
          </p:nvPr>
        </p:nvSpPr>
        <p:spPr>
          <a:xfrm rot="6300000">
            <a:off x="5813425" y="893763"/>
            <a:ext cx="563563" cy="496887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936564" y="2842161"/>
            <a:ext cx="8318872" cy="1173679"/>
          </a:xfrm>
        </p:spPr>
        <p:txBody>
          <a:bodyPr rIns="25400" rtlCol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 dirty="0">
                <a:solidFill>
                  <a:schemeClr val="accent5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编版标题</a:t>
            </a:r>
            <a:endParaRPr noProof="1">
              <a:sym typeface="+mn-ea"/>
            </a:endParaRPr>
          </a:p>
        </p:txBody>
      </p:sp>
      <p:sp>
        <p:nvSpPr>
          <p:cNvPr id="1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921A-3659-40E6-BF05-B007AA185C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1408113" y="2114550"/>
            <a:ext cx="2681287" cy="26812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302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dirty="0">
              <a:latin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1574800" y="2266950"/>
            <a:ext cx="2378075" cy="23764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4762500" y="3602038"/>
            <a:ext cx="4948238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>
            <p:custDataLst>
              <p:tags r:id="rId5"/>
            </p:custDataLst>
          </p:nvPr>
        </p:nvSpPr>
        <p:spPr>
          <a:xfrm>
            <a:off x="9802813" y="3541713"/>
            <a:ext cx="115887" cy="1158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10299700" y="3541713"/>
            <a:ext cx="115888" cy="1158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7"/>
            </p:custDataLst>
          </p:nvPr>
        </p:nvSpPr>
        <p:spPr>
          <a:xfrm>
            <a:off x="9967913" y="3541713"/>
            <a:ext cx="115887" cy="115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椭圆 9"/>
          <p:cNvSpPr/>
          <p:nvPr>
            <p:custDataLst>
              <p:tags r:id="rId8"/>
            </p:custDataLst>
          </p:nvPr>
        </p:nvSpPr>
        <p:spPr>
          <a:xfrm>
            <a:off x="10134600" y="3541713"/>
            <a:ext cx="115888" cy="1158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KSO_Shape"/>
          <p:cNvSpPr/>
          <p:nvPr>
            <p:custDataLst>
              <p:tags r:id="rId9"/>
            </p:custDataLst>
          </p:nvPr>
        </p:nvSpPr>
        <p:spPr>
          <a:xfrm rot="237355">
            <a:off x="2771775" y="2308225"/>
            <a:ext cx="193675" cy="169863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KSO_Shape"/>
          <p:cNvSpPr/>
          <p:nvPr>
            <p:custDataLst>
              <p:tags r:id="rId10"/>
            </p:custDataLst>
          </p:nvPr>
        </p:nvSpPr>
        <p:spPr>
          <a:xfrm rot="1275228">
            <a:off x="3003550" y="2360613"/>
            <a:ext cx="193675" cy="169862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" name="KSO_Shape"/>
          <p:cNvSpPr/>
          <p:nvPr>
            <p:custDataLst>
              <p:tags r:id="rId11"/>
            </p:custDataLst>
          </p:nvPr>
        </p:nvSpPr>
        <p:spPr>
          <a:xfrm rot="2175228">
            <a:off x="3209925" y="2478088"/>
            <a:ext cx="193675" cy="171450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4" name="KSO_Shape"/>
          <p:cNvSpPr/>
          <p:nvPr>
            <p:custDataLst>
              <p:tags r:id="rId12"/>
            </p:custDataLst>
          </p:nvPr>
        </p:nvSpPr>
        <p:spPr>
          <a:xfrm rot="3075228">
            <a:off x="3363119" y="2640806"/>
            <a:ext cx="193675" cy="169863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5" name="KSO_Shape"/>
          <p:cNvSpPr/>
          <p:nvPr>
            <p:custDataLst>
              <p:tags r:id="rId13"/>
            </p:custDataLst>
          </p:nvPr>
        </p:nvSpPr>
        <p:spPr>
          <a:xfrm rot="298659" flipH="1" flipV="1">
            <a:off x="2470150" y="4416425"/>
            <a:ext cx="193675" cy="171450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6" name="KSO_Shape"/>
          <p:cNvSpPr/>
          <p:nvPr>
            <p:custDataLst>
              <p:tags r:id="rId14"/>
            </p:custDataLst>
          </p:nvPr>
        </p:nvSpPr>
        <p:spPr>
          <a:xfrm rot="1336532" flipH="1" flipV="1">
            <a:off x="2243138" y="4365625"/>
            <a:ext cx="193675" cy="169863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7" name="KSO_Shape"/>
          <p:cNvSpPr/>
          <p:nvPr>
            <p:custDataLst>
              <p:tags r:id="rId15"/>
            </p:custDataLst>
          </p:nvPr>
        </p:nvSpPr>
        <p:spPr>
          <a:xfrm rot="2236532" flipH="1" flipV="1">
            <a:off x="2039938" y="4243388"/>
            <a:ext cx="193675" cy="169862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8" name="KSO_Shape"/>
          <p:cNvSpPr/>
          <p:nvPr>
            <p:custDataLst>
              <p:tags r:id="rId16"/>
            </p:custDataLst>
          </p:nvPr>
        </p:nvSpPr>
        <p:spPr>
          <a:xfrm rot="3136532" flipH="1" flipV="1">
            <a:off x="1889919" y="4079081"/>
            <a:ext cx="193675" cy="169863"/>
          </a:xfrm>
          <a:custGeom>
            <a:avLst/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1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4730750" y="2895613"/>
            <a:ext cx="4979670" cy="564898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4730750" y="3753579"/>
            <a:ext cx="4979670" cy="58110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9" name="日期占位符 3"/>
          <p:cNvSpPr>
            <a:spLocks noGrp="1"/>
          </p:cNvSpPr>
          <p:nvPr>
            <p:ph type="dt" sz="half" idx="10"/>
            <p:custDataLst>
              <p:tags r:id="rId1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" name="页脚占位符 4"/>
          <p:cNvSpPr>
            <a:spLocks noGrp="1"/>
          </p:cNvSpPr>
          <p:nvPr>
            <p:ph type="ftr" sz="quarter" idx="11"/>
            <p:custDataLst>
              <p:tags r:id="rId20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1" name="灯片编号占位符 5"/>
          <p:cNvSpPr>
            <a:spLocks noGrp="1"/>
          </p:cNvSpPr>
          <p:nvPr>
            <p:ph type="sldNum" sz="quarter" idx="12"/>
            <p:custDataLst>
              <p:tags r:id="rId2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5DB6B-299C-4F61-8596-3ECB41FAC9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921A-3659-40E6-BF05-B007AA185C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97.xml"/><Relationship Id="rId16" Type="http://schemas.openxmlformats.org/officeDocument/2006/relationships/tags" Target="../tags/tag96.xml"/><Relationship Id="rId15" Type="http://schemas.openxmlformats.org/officeDocument/2006/relationships/tags" Target="../tags/tag95.xml"/><Relationship Id="rId14" Type="http://schemas.openxmlformats.org/officeDocument/2006/relationships/tags" Target="../tags/tag94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69925" y="442913"/>
            <a:ext cx="10852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69925" y="952500"/>
            <a:ext cx="1085215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buFontTx/>
              <a:buNone/>
              <a:defRPr sz="1200" dirty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buFontTx/>
              <a:buNone/>
              <a:defRPr sz="1200" smtClean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4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t">
            <a:noAutofit/>
          </a:bodyPr>
          <a:p>
            <a:pPr algn="ctr" eaLnBrk="1" hangingPunct="1">
              <a:buClrTx/>
              <a:buSzTx/>
              <a:buFontTx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特殊儿童</a:t>
            </a:r>
            <a:r>
              <a:rPr lang="zh-CN" altLang="en-US" sz="6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挑战性行为</a:t>
            </a:r>
            <a:br>
              <a:rPr lang="zh-CN" altLang="en-US" sz="6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</a:b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的功能评估及教育支持策略</a:t>
            </a:r>
            <a:b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</a:b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3" name="副标题 1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核心概念的界定</a:t>
            </a:r>
            <a:endParaRPr lang="zh-CN" altLang="en-US" sz="36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0357" name="Rectangle 21"/>
          <p:cNvSpPr>
            <a:spLocks noGrp="1" noChangeArrowheads="1"/>
          </p:cNvSpPr>
          <p:nvPr>
            <p:ph idx="1"/>
          </p:nvPr>
        </p:nvSpPr>
        <p:spPr>
          <a:xfrm>
            <a:off x="781685" y="2439035"/>
            <a:ext cx="10852150" cy="34893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有特殊教育需要的儿童，普通正常教育无法满足其特有的教育需求，我们将这类群体称之为特殊儿童，一般指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0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到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18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岁。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7651" name="Group 7"/>
          <p:cNvGrpSpPr/>
          <p:nvPr/>
        </p:nvGrpSpPr>
        <p:grpSpPr>
          <a:xfrm>
            <a:off x="885825" y="912178"/>
            <a:ext cx="3627438" cy="723900"/>
            <a:chOff x="2304" y="1200"/>
            <a:chExt cx="3102" cy="774"/>
          </a:xfrm>
        </p:grpSpPr>
        <p:sp>
          <p:nvSpPr>
            <p:cNvPr id="270344" name="AutoShape 8"/>
            <p:cNvSpPr>
              <a:spLocks noChangeArrowheads="1"/>
            </p:cNvSpPr>
            <p:nvPr/>
          </p:nvSpPr>
          <p:spPr bwMode="gray">
            <a:xfrm>
              <a:off x="2334" y="1200"/>
              <a:ext cx="3072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FFFFFF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35003" dir="2928844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53" name="AutoShape 9"/>
            <p:cNvSpPr/>
            <p:nvPr/>
          </p:nvSpPr>
          <p:spPr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26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algn="r">
                <a:buSzTx/>
              </a:pP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7654" name="Text Box 16"/>
          <p:cNvSpPr txBox="1"/>
          <p:nvPr/>
        </p:nvSpPr>
        <p:spPr>
          <a:xfrm>
            <a:off x="982663" y="929005"/>
            <a:ext cx="40322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SzTx/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（一）特殊儿童</a:t>
            </a:r>
            <a:endParaRPr lang="zh-CN" altLang="en-US" sz="3200" b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7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0357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5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7"/>
          <p:cNvSpPr>
            <a:spLocks noGrp="1"/>
          </p:cNvSpPr>
          <p:nvPr>
            <p:ph idx="1"/>
          </p:nvPr>
        </p:nvSpPr>
        <p:spPr>
          <a:xfrm>
            <a:off x="669925" y="1506855"/>
            <a:ext cx="10852150" cy="484314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25000"/>
              </a:lnSpc>
            </a:pPr>
            <a:r>
              <a:rPr lang="en-US" altLang="zh-CN" b="1">
                <a:latin typeface="Times New Roman" panose="02020603050405020304" pitchFamily="18" charset="0"/>
              </a:rPr>
              <a:t>Challenging behavior is any behavior that</a:t>
            </a:r>
            <a:endParaRPr lang="en-US" altLang="zh-CN" b="1">
              <a:latin typeface="Times New Roman" panose="02020603050405020304" pitchFamily="18" charset="0"/>
            </a:endParaRPr>
          </a:p>
          <a:p>
            <a:pPr lvl="1" indent="-325120" eaLnBrk="1" hangingPunct="1">
              <a:lnSpc>
                <a:spcPct val="125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interferes with children’s learning, development, and success at play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（妨碍儿童学习、发展及游戏成功）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1" indent="-325120" eaLnBrk="1" hangingPunct="1">
              <a:lnSpc>
                <a:spcPct val="125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is harmful to the child, other children, or adults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（对于儿童本人、其他儿童或者成人有伤害）</a:t>
            </a:r>
            <a:endParaRPr lang="en-US" altLang="zh-CN" sz="2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1" indent="-325120" eaLnBrk="1" hangingPunct="1">
              <a:lnSpc>
                <a:spcPct val="125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puts a child at high risk for later social problems or school failure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（容易导致儿童将来的社会问题及学业失败）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 lvl="1" indent="-325120" eaLnBrk="1" hangingPunct="1">
              <a:lnSpc>
                <a:spcPct val="125000"/>
              </a:lnSpc>
            </a:pPr>
            <a:r>
              <a:rPr lang="en-US" altLang="zh-CN" sz="2400" b="1">
                <a:latin typeface="Times New Roman" panose="02020603050405020304" pitchFamily="18" charset="0"/>
              </a:rPr>
              <a:t>(</a:t>
            </a:r>
            <a:r>
              <a:rPr lang="en-US" altLang="zh-CN" sz="2400" b="1" err="1">
                <a:latin typeface="Times New Roman" panose="02020603050405020304" pitchFamily="18" charset="0"/>
              </a:rPr>
              <a:t>Klass</a:t>
            </a:r>
            <a:r>
              <a:rPr lang="en-US" altLang="zh-CN" sz="2400" b="1">
                <a:latin typeface="Times New Roman" panose="02020603050405020304" pitchFamily="18" charset="0"/>
              </a:rPr>
              <a:t>, </a:t>
            </a:r>
            <a:r>
              <a:rPr lang="en-US" altLang="zh-CN" sz="2400" b="1" err="1">
                <a:latin typeface="Times New Roman" panose="02020603050405020304" pitchFamily="18" charset="0"/>
              </a:rPr>
              <a:t>Guskin</a:t>
            </a:r>
            <a:r>
              <a:rPr lang="en-US" altLang="zh-CN" sz="2400" b="1">
                <a:latin typeface="Times New Roman" panose="02020603050405020304" pitchFamily="18" charset="0"/>
              </a:rPr>
              <a:t>, and Thomas, 1995; Ritchie and Pohl, 1995).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grpSp>
        <p:nvGrpSpPr>
          <p:cNvPr id="28674" name="Group 3"/>
          <p:cNvGrpSpPr/>
          <p:nvPr/>
        </p:nvGrpSpPr>
        <p:grpSpPr>
          <a:xfrm>
            <a:off x="882015" y="681673"/>
            <a:ext cx="4348163" cy="650875"/>
            <a:chOff x="2304" y="1200"/>
            <a:chExt cx="3102" cy="774"/>
          </a:xfrm>
        </p:grpSpPr>
        <p:sp>
          <p:nvSpPr>
            <p:cNvPr id="328708" name="AutoShape 4"/>
            <p:cNvSpPr>
              <a:spLocks noChangeArrowheads="1"/>
            </p:cNvSpPr>
            <p:nvPr/>
          </p:nvSpPr>
          <p:spPr bwMode="gray">
            <a:xfrm>
              <a:off x="2333" y="1200"/>
              <a:ext cx="3073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FFFFFF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35003" dir="2928844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76" name="AutoShape 5"/>
            <p:cNvSpPr/>
            <p:nvPr/>
          </p:nvSpPr>
          <p:spPr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26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algn="r">
                <a:buSzTx/>
              </a:pPr>
              <a:endParaRPr lang="zh-CN" altLang="en-US" dirty="0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8677" name="Text Box 6"/>
          <p:cNvSpPr txBox="1"/>
          <p:nvPr/>
        </p:nvSpPr>
        <p:spPr>
          <a:xfrm>
            <a:off x="1059498" y="681673"/>
            <a:ext cx="40322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SzTx/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（二）挑战性行为</a:t>
            </a:r>
            <a:endParaRPr lang="zh-CN" altLang="en-US" sz="3200" b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/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</a:rPr>
              <a:t>挑战性行为的主观检核项目（</a:t>
            </a:r>
            <a:r>
              <a:rPr lang="en-US" altLang="zh-CN" sz="3200" b="1">
                <a:latin typeface="Times New Roman" panose="02020603050405020304" pitchFamily="18" charset="0"/>
              </a:rPr>
              <a:t>Evans &amp; Meyer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2500" b="0" i="0" u="none" strike="noStrike" kern="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_GB2312"/>
                <a:cs typeface="+mn-cs"/>
              </a:rPr>
              <a:t>1.</a:t>
            </a:r>
            <a:r>
              <a:rPr kumimoji="0" lang="zh-CN" altLang="en-US" sz="2500" b="0" i="0" u="none" strike="noStrike" kern="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_GB2312"/>
                <a:cs typeface="+mn-cs"/>
              </a:rPr>
              <a:t>此一行为问题是否会威胁生命？</a:t>
            </a:r>
            <a:endParaRPr kumimoji="0" lang="zh-CN" altLang="en-US" sz="2500" b="0" i="0" u="none" strike="noStrike" kern="0" cap="none" spc="0" normalizeH="0" baseline="0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楷体_GB231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2500" b="0" i="0" u="none" strike="noStrike" kern="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_GB2312"/>
                <a:cs typeface="+mn-cs"/>
              </a:rPr>
              <a:t>2.</a:t>
            </a:r>
            <a:r>
              <a:rPr kumimoji="0" lang="zh-CN" altLang="en-US" sz="2500" b="0" i="0" u="none" strike="noStrike" kern="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_GB2312"/>
                <a:cs typeface="+mn-cs"/>
              </a:rPr>
              <a:t>此一行为问题是否会影响个体的健康？</a:t>
            </a:r>
            <a:endParaRPr kumimoji="0" lang="zh-CN" altLang="en-US" sz="2500" b="0" i="0" u="none" strike="noStrike" kern="0" cap="none" spc="0" normalizeH="0" baseline="0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楷体_GB231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2500" b="0" i="0" u="none" strike="noStrike" kern="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楷体_GB2312"/>
                <a:cs typeface="+mn-cs"/>
              </a:rPr>
              <a:t>3.</a:t>
            </a:r>
            <a:r>
              <a:rPr kumimoji="0" lang="zh-CN" altLang="en-US" sz="2500" b="0" i="0" u="none" strike="noStrike" kern="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楷体_GB2312"/>
                <a:cs typeface="+mn-cs"/>
              </a:rPr>
              <a:t>此一行为问题是否会干扰学习？</a:t>
            </a:r>
            <a:endParaRPr kumimoji="0" lang="zh-CN" altLang="en-US" sz="2500" b="0" i="0" u="none" strike="noStrike" kern="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楷体_GB231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2500" b="0" i="0" u="none" strike="noStrike" kern="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楷体_GB2312"/>
                <a:cs typeface="+mn-cs"/>
              </a:rPr>
              <a:t>4.</a:t>
            </a:r>
            <a:r>
              <a:rPr kumimoji="0" lang="zh-CN" altLang="en-US" sz="2500" b="0" i="0" u="none" strike="noStrike" kern="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楷体_GB2312"/>
                <a:cs typeface="+mn-cs"/>
              </a:rPr>
              <a:t>假如未于介入处理，此一行为问题是否越发严重？</a:t>
            </a:r>
            <a:endParaRPr kumimoji="0" lang="zh-CN" altLang="en-US" sz="2500" b="0" i="0" u="none" strike="noStrike" kern="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楷体_GB231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2500" b="0" i="0" u="none" strike="noStrike" kern="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_GB2312"/>
                <a:cs typeface="+mn-cs"/>
              </a:rPr>
              <a:t>5.</a:t>
            </a:r>
            <a:r>
              <a:rPr kumimoji="0" lang="zh-CN" altLang="en-US" sz="2500" b="0" i="0" u="none" strike="noStrike" kern="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_GB2312"/>
                <a:cs typeface="+mn-cs"/>
              </a:rPr>
              <a:t>此一行为问题是否会对他人造成威胁？</a:t>
            </a:r>
            <a:endParaRPr kumimoji="0" lang="zh-CN" altLang="en-US" sz="2500" b="0" i="0" u="none" strike="noStrike" kern="0" cap="none" spc="0" normalizeH="0" baseline="0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楷体_GB231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2500" b="0" i="0" u="none" strike="noStrike" kern="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楷体_GB2312"/>
                <a:cs typeface="+mn-cs"/>
              </a:rPr>
              <a:t>6.</a:t>
            </a:r>
            <a:r>
              <a:rPr kumimoji="0" lang="zh-CN" altLang="en-US" sz="2500" b="0" i="0" u="none" strike="noStrike" kern="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楷体_GB2312"/>
                <a:cs typeface="+mn-cs"/>
              </a:rPr>
              <a:t>教养人员是否相当关心此一行为问题？</a:t>
            </a:r>
            <a:endParaRPr kumimoji="0" lang="zh-CN" altLang="en-US" sz="2500" b="0" i="0" u="none" strike="noStrike" kern="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楷体_GB231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2500" b="0" i="0" u="none" strike="noStrike" kern="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楷体_GB2312"/>
                <a:cs typeface="+mn-cs"/>
              </a:rPr>
              <a:t>7.</a:t>
            </a:r>
            <a:r>
              <a:rPr kumimoji="0" lang="zh-CN" altLang="en-US" sz="2500" b="0" i="0" u="none" strike="noStrike" kern="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楷体_GB2312"/>
                <a:cs typeface="+mn-cs"/>
              </a:rPr>
              <a:t>此一行为问题已持续一段时间？</a:t>
            </a:r>
            <a:endParaRPr kumimoji="0" lang="zh-CN" altLang="en-US" sz="2500" b="0" i="0" u="none" strike="noStrike" kern="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楷体_GB231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2500" b="0" i="0" u="none" strike="noStrike" kern="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楷体_GB2312"/>
                <a:cs typeface="+mn-cs"/>
              </a:rPr>
              <a:t>8.</a:t>
            </a:r>
            <a:r>
              <a:rPr kumimoji="0" lang="zh-CN" altLang="en-US" sz="2500" b="0" i="0" u="none" strike="noStrike" kern="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楷体_GB2312"/>
                <a:cs typeface="+mn-cs"/>
              </a:rPr>
              <a:t>此一行为是否会破坏物品？</a:t>
            </a:r>
            <a:endParaRPr kumimoji="0" lang="zh-CN" altLang="en-US" sz="2500" b="0" i="0" u="none" strike="noStrike" kern="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楷体_GB231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2500" b="0" i="0" u="none" strike="noStrike" kern="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楷体_GB2312"/>
                <a:cs typeface="+mn-cs"/>
              </a:rPr>
              <a:t>9.</a:t>
            </a:r>
            <a:r>
              <a:rPr kumimoji="0" lang="zh-CN" altLang="en-US" sz="2500" b="0" i="0" u="none" strike="noStrike" kern="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楷体_GB2312"/>
                <a:cs typeface="+mn-cs"/>
              </a:rPr>
              <a:t>此一行为问题是否干扰他人对个体的接受程度？</a:t>
            </a:r>
            <a:endParaRPr kumimoji="0" lang="zh-CN" altLang="en-US" sz="2500" b="0" i="0" u="none" strike="noStrike" kern="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楷体_GB2312"/>
              <a:cs typeface="+mn-cs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Rectangle 7"/>
          <p:cNvSpPr>
            <a:spLocks noGrp="1"/>
          </p:cNvSpPr>
          <p:nvPr>
            <p:ph idx="1"/>
          </p:nvPr>
        </p:nvSpPr>
        <p:spPr>
          <a:xfrm>
            <a:off x="1081405" y="1798320"/>
            <a:ext cx="9357360" cy="439102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25000"/>
              </a:lnSpc>
              <a:spcBef>
                <a:spcPct val="25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功能性行为评估，对行为的原因进行系统探索。</a:t>
            </a:r>
            <a:endParaRPr lang="zh-CN" altLang="en-US" sz="20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  <a:spcBef>
                <a:spcPct val="25000"/>
              </a:spcBef>
            </a:pPr>
            <a:r>
              <a:rPr lang="zh-CN" altLang="en-US" sz="2000" b="1" dirty="0">
                <a:latin typeface="Times New Roman" panose="02020603050405020304" pitchFamily="18" charset="0"/>
              </a:rPr>
              <a:t>作为一种技术和方法，意在确认影响控制目标行为的各种变量和因素</a:t>
            </a: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</a:rPr>
              <a:t>Horner, 1994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r>
              <a:rPr lang="zh-CN" altLang="en-US" sz="2000" b="1" dirty="0">
                <a:latin typeface="Times New Roman" panose="02020603050405020304" pitchFamily="18" charset="0"/>
              </a:rPr>
              <a:t>。确认影响个人特定行为的那些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重要</a:t>
            </a:r>
            <a:r>
              <a:rPr lang="zh-CN" altLang="en-US" sz="2000" b="1" dirty="0">
                <a:latin typeface="Times New Roman" panose="02020603050405020304" pitchFamily="18" charset="0"/>
              </a:rPr>
              <a:t>的、具有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因果性</a:t>
            </a:r>
            <a:r>
              <a:rPr lang="zh-CN" altLang="en-US" sz="2000" b="1" dirty="0">
                <a:latin typeface="Times New Roman" panose="02020603050405020304" pitchFamily="18" charset="0"/>
              </a:rPr>
              <a:t>和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目的功能性</a:t>
            </a:r>
            <a:r>
              <a:rPr lang="zh-CN" altLang="en-US" sz="2000" b="1" dirty="0">
                <a:latin typeface="Times New Roman" panose="02020603050405020304" pitchFamily="18" charset="0"/>
              </a:rPr>
              <a:t>的相关因素的过程，从而有助于提升教育的效果</a:t>
            </a:r>
            <a:r>
              <a:rPr lang="zh-CN" altLang="en-US" sz="3200" b="1" dirty="0"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</a:rPr>
              <a:t>Scott &amp; </a:t>
            </a:r>
            <a:r>
              <a:rPr lang="en-US" altLang="zh-CN" sz="3200" b="1" err="1">
                <a:latin typeface="Times New Roman" panose="02020603050405020304" pitchFamily="18" charset="0"/>
              </a:rPr>
              <a:t>Kamps</a:t>
            </a:r>
            <a:r>
              <a:rPr lang="en-US" altLang="zh-CN" sz="3200" b="1">
                <a:latin typeface="Times New Roman" panose="02020603050405020304" pitchFamily="18" charset="0"/>
              </a:rPr>
              <a:t>, 2007</a:t>
            </a:r>
            <a:r>
              <a:rPr lang="zh-CN" altLang="en-US" sz="3200" b="1" dirty="0">
                <a:latin typeface="Times New Roman" panose="02020603050405020304" pitchFamily="18" charset="0"/>
              </a:rPr>
              <a:t>）</a:t>
            </a:r>
            <a:r>
              <a:rPr lang="zh-CN" altLang="en-US" b="1" dirty="0">
                <a:latin typeface="Times New Roman" panose="02020603050405020304" pitchFamily="18" charset="0"/>
              </a:rPr>
              <a:t>。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grpSp>
        <p:nvGrpSpPr>
          <p:cNvPr id="30722" name="Group 3"/>
          <p:cNvGrpSpPr/>
          <p:nvPr/>
        </p:nvGrpSpPr>
        <p:grpSpPr>
          <a:xfrm>
            <a:off x="902970" y="886778"/>
            <a:ext cx="4348163" cy="650875"/>
            <a:chOff x="2304" y="1200"/>
            <a:chExt cx="3102" cy="774"/>
          </a:xfrm>
        </p:grpSpPr>
        <p:sp>
          <p:nvSpPr>
            <p:cNvPr id="342020" name="AutoShape 4"/>
            <p:cNvSpPr>
              <a:spLocks noChangeArrowheads="1"/>
            </p:cNvSpPr>
            <p:nvPr/>
          </p:nvSpPr>
          <p:spPr bwMode="gray">
            <a:xfrm>
              <a:off x="2333" y="1200"/>
              <a:ext cx="3073" cy="77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FFFFFF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35003" dir="2928844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24" name="AutoShape 5"/>
            <p:cNvSpPr/>
            <p:nvPr/>
          </p:nvSpPr>
          <p:spPr>
            <a:xfrm>
              <a:off x="2304" y="1488"/>
              <a:ext cx="336" cy="240"/>
            </a:xfrm>
            <a:prstGeom prst="rightArrow">
              <a:avLst>
                <a:gd name="adj1" fmla="val 50000"/>
                <a:gd name="adj2" fmla="val 58326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algn="r">
                <a:buSzTx/>
              </a:pPr>
              <a:endParaRPr lang="zh-CN" altLang="en-US" dirty="0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725" name="Text Box 6"/>
          <p:cNvSpPr txBox="1"/>
          <p:nvPr/>
        </p:nvSpPr>
        <p:spPr>
          <a:xfrm>
            <a:off x="1081088" y="920433"/>
            <a:ext cx="40322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SzTx/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</a:rPr>
              <a:t>（三）功能评估</a:t>
            </a:r>
            <a:endParaRPr lang="zh-CN" altLang="en-US" sz="3200" b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Rectangle 7"/>
          <p:cNvSpPr>
            <a:spLocks noGrp="1"/>
          </p:cNvSpPr>
          <p:nvPr>
            <p:ph idx="1"/>
          </p:nvPr>
        </p:nvSpPr>
        <p:spPr>
          <a:xfrm>
            <a:off x="2070100" y="2259965"/>
            <a:ext cx="8797925" cy="333883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25000"/>
              </a:lnSpc>
            </a:pPr>
            <a:r>
              <a:rPr lang="zh-CN" altLang="en-US" sz="2400" b="1" dirty="0"/>
              <a:t>   基于</a:t>
            </a:r>
            <a:r>
              <a:rPr lang="zh-CN" altLang="en-US" sz="2400" b="1" dirty="0">
                <a:solidFill>
                  <a:srgbClr val="FF0000"/>
                </a:solidFill>
              </a:rPr>
              <a:t>行为问题的功能评估（分析）</a:t>
            </a:r>
            <a:r>
              <a:rPr lang="zh-CN" altLang="en-US" sz="2400" b="1" dirty="0"/>
              <a:t>，强调根据行为特定</a:t>
            </a:r>
            <a:r>
              <a:rPr lang="zh-CN" altLang="en-US" sz="2400" b="1" dirty="0">
                <a:solidFill>
                  <a:srgbClr val="0000CC"/>
                </a:solidFill>
              </a:rPr>
              <a:t>目的</a:t>
            </a:r>
            <a:r>
              <a:rPr lang="zh-CN" altLang="en-US" sz="2400" b="1" dirty="0"/>
              <a:t>，通过系统地改变影响行为发生的各种因素，并依据儿童的现实需要和发展状况来</a:t>
            </a:r>
            <a:r>
              <a:rPr lang="zh-CN" altLang="en-US" sz="2400" b="1" dirty="0">
                <a:solidFill>
                  <a:srgbClr val="0000CC"/>
                </a:solidFill>
              </a:rPr>
              <a:t>选择干预策略</a:t>
            </a:r>
            <a:r>
              <a:rPr lang="zh-CN" altLang="en-US" sz="2400" b="1" dirty="0"/>
              <a:t>，同时培养儿童使用合适的</a:t>
            </a:r>
            <a:r>
              <a:rPr lang="zh-CN" altLang="en-US" sz="2400" b="1" dirty="0">
                <a:solidFill>
                  <a:srgbClr val="0000CC"/>
                </a:solidFill>
              </a:rPr>
              <a:t>替代性行为</a:t>
            </a:r>
            <a:r>
              <a:rPr lang="zh-CN" altLang="en-US" sz="2400" b="1" dirty="0"/>
              <a:t>，来达到减少或消退</a:t>
            </a:r>
            <a:r>
              <a:rPr lang="zh-CN" altLang="en-US" sz="2400" b="1" dirty="0">
                <a:solidFill>
                  <a:srgbClr val="0000CC"/>
                </a:solidFill>
              </a:rPr>
              <a:t>问题行为</a:t>
            </a:r>
            <a:r>
              <a:rPr lang="zh-CN" altLang="en-US" sz="2400" b="1" dirty="0"/>
              <a:t>、增加</a:t>
            </a:r>
            <a:r>
              <a:rPr lang="zh-CN" altLang="en-US" sz="2400" b="1" dirty="0">
                <a:solidFill>
                  <a:srgbClr val="0000FF"/>
                </a:solidFill>
              </a:rPr>
              <a:t>适宜行为</a:t>
            </a:r>
            <a:r>
              <a:rPr lang="zh-CN" altLang="en-US" sz="2400" b="1" dirty="0"/>
              <a:t>的目的。 </a:t>
            </a:r>
            <a:endParaRPr lang="zh-CN" altLang="en-US" sz="2400" b="1" dirty="0"/>
          </a:p>
        </p:txBody>
      </p:sp>
      <p:grpSp>
        <p:nvGrpSpPr>
          <p:cNvPr id="31746" name="Group 8"/>
          <p:cNvGrpSpPr/>
          <p:nvPr/>
        </p:nvGrpSpPr>
        <p:grpSpPr>
          <a:xfrm>
            <a:off x="1514475" y="1271588"/>
            <a:ext cx="4240213" cy="650875"/>
            <a:chOff x="-6" y="801"/>
            <a:chExt cx="2671" cy="410"/>
          </a:xfrm>
        </p:grpSpPr>
        <p:sp>
          <p:nvSpPr>
            <p:cNvPr id="281604" name="AutoShape 4"/>
            <p:cNvSpPr>
              <a:spLocks noChangeArrowheads="1"/>
            </p:cNvSpPr>
            <p:nvPr/>
          </p:nvSpPr>
          <p:spPr bwMode="gray">
            <a:xfrm>
              <a:off x="-6" y="801"/>
              <a:ext cx="2671" cy="41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1176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FFFFFF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35003" dir="2928844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48" name="AutoShape 5"/>
            <p:cNvSpPr/>
            <p:nvPr/>
          </p:nvSpPr>
          <p:spPr>
            <a:xfrm>
              <a:off x="96" y="935"/>
              <a:ext cx="248" cy="141"/>
            </a:xfrm>
            <a:prstGeom prst="rightArrow">
              <a:avLst>
                <a:gd name="adj1" fmla="val 50000"/>
                <a:gd name="adj2" fmla="val 73277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p>
              <a:pPr algn="r">
                <a:buSzTx/>
              </a:pPr>
              <a:endParaRPr lang="zh-CN" altLang="en-US" dirty="0">
                <a:solidFill>
                  <a:srgbClr val="00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749" name="Text Box 6"/>
            <p:cNvSpPr txBox="1"/>
            <p:nvPr/>
          </p:nvSpPr>
          <p:spPr>
            <a:xfrm>
              <a:off x="125" y="801"/>
              <a:ext cx="254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buSzTx/>
              </a:pPr>
              <a:r>
                <a:rPr lang="zh-CN" altLang="en-US" sz="3200" dirty="0">
                  <a:solidFill>
                    <a:srgbClr val="000000"/>
                  </a:solidFill>
                  <a:latin typeface="Arial" panose="020B0604020202020204" pitchFamily="34" charset="0"/>
                </a:rPr>
                <a:t>（四）积极行为支持</a:t>
              </a:r>
              <a:endParaRPr lang="zh-CN" altLang="en-US" sz="3200" b="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pull dir="ru"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81"/>
</p:tagLst>
</file>

<file path=ppt/tags/tag93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8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TEMPLATE_THUMBS_INDEX" val="1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SUBCATEGORY" val="0"/>
  <p:tag name="KSO_WM_TAG_VERSION" val="1.0"/>
  <p:tag name="KSO_WM_BEAUTIFY_FLAG" val="#wm#"/>
  <p:tag name="KSO_WM_TEMPLATE_CATEGORY" val="custom"/>
  <p:tag name="KSO_WM_TEMPLATE_INDEX" val="20196581"/>
</p:tagLst>
</file>

<file path=ppt/theme/theme1.xml><?xml version="1.0" encoding="utf-8"?>
<a:theme xmlns:a="http://schemas.openxmlformats.org/drawingml/2006/main" name="1_Office 主题​​">
  <a:themeElements>
    <a:clrScheme name="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95959"/>
      </a:accent1>
      <a:accent2>
        <a:srgbClr val="8496B0"/>
      </a:accent2>
      <a:accent3>
        <a:srgbClr val="D7B5C6"/>
      </a:accent3>
      <a:accent4>
        <a:srgbClr val="BCBCBC"/>
      </a:accent4>
      <a:accent5>
        <a:srgbClr val="034A90"/>
      </a:accent5>
      <a:accent6>
        <a:srgbClr val="595959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904</Words>
  <Application>WPS 演示</Application>
  <PresentationFormat>宽屏</PresentationFormat>
  <Paragraphs>38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黑体</vt:lpstr>
      <vt:lpstr>华文行楷</vt:lpstr>
      <vt:lpstr>楷体</vt:lpstr>
      <vt:lpstr>Times New Roman</vt:lpstr>
      <vt:lpstr>楷体_GB2312</vt:lpstr>
      <vt:lpstr>新宋体</vt:lpstr>
      <vt:lpstr>Arial Unicode MS</vt:lpstr>
      <vt:lpstr>Calibri</vt:lpstr>
      <vt:lpstr>1_Office 主题​​</vt:lpstr>
      <vt:lpstr>特殊儿童挑战性行为 的功能评估及教育支持策略 </vt:lpstr>
      <vt:lpstr>核心概念的界定</vt:lpstr>
      <vt:lpstr>PowerPoint 演示文稿</vt:lpstr>
      <vt:lpstr>PowerPoint 演示文稿</vt:lpstr>
      <vt:lpstr>挑战性行为的主观检核项目（Evans &amp; Meyer）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南瓜</cp:lastModifiedBy>
  <cp:revision>3</cp:revision>
  <dcterms:created xsi:type="dcterms:W3CDTF">2020-07-08T03:43:00Z</dcterms:created>
  <dcterms:modified xsi:type="dcterms:W3CDTF">2020-09-22T09:22:10Z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