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0"/>
  </p:notesMasterIdLst>
  <p:sldIdLst>
    <p:sldId id="256" r:id="rId2"/>
    <p:sldId id="328" r:id="rId3"/>
    <p:sldId id="329" r:id="rId4"/>
    <p:sldId id="330" r:id="rId5"/>
    <p:sldId id="332" r:id="rId6"/>
    <p:sldId id="333" r:id="rId7"/>
    <p:sldId id="334" r:id="rId8"/>
    <p:sldId id="335" r:id="rId9"/>
    <p:sldId id="336" r:id="rId10"/>
    <p:sldId id="337" r:id="rId11"/>
    <p:sldId id="338" r:id="rId12"/>
    <p:sldId id="339" r:id="rId13"/>
    <p:sldId id="296" r:id="rId14"/>
    <p:sldId id="331" r:id="rId15"/>
    <p:sldId id="258" r:id="rId16"/>
    <p:sldId id="259" r:id="rId17"/>
    <p:sldId id="260" r:id="rId18"/>
    <p:sldId id="261" r:id="rId19"/>
    <p:sldId id="306" r:id="rId20"/>
    <p:sldId id="263" r:id="rId21"/>
    <p:sldId id="264" r:id="rId22"/>
    <p:sldId id="297" r:id="rId23"/>
    <p:sldId id="313" r:id="rId24"/>
    <p:sldId id="265" r:id="rId25"/>
    <p:sldId id="325" r:id="rId26"/>
    <p:sldId id="266" r:id="rId27"/>
    <p:sldId id="322" r:id="rId28"/>
    <p:sldId id="323" r:id="rId29"/>
    <p:sldId id="324" r:id="rId30"/>
    <p:sldId id="327" r:id="rId31"/>
    <p:sldId id="268" r:id="rId32"/>
    <p:sldId id="269" r:id="rId33"/>
    <p:sldId id="271" r:id="rId34"/>
    <p:sldId id="290" r:id="rId35"/>
    <p:sldId id="282" r:id="rId36"/>
    <p:sldId id="285" r:id="rId37"/>
    <p:sldId id="304" r:id="rId38"/>
    <p:sldId id="314" r:id="rId39"/>
    <p:sldId id="305" r:id="rId40"/>
    <p:sldId id="326" r:id="rId41"/>
    <p:sldId id="286" r:id="rId42"/>
    <p:sldId id="287" r:id="rId43"/>
    <p:sldId id="291" r:id="rId44"/>
    <p:sldId id="288" r:id="rId45"/>
    <p:sldId id="289" r:id="rId46"/>
    <p:sldId id="280" r:id="rId47"/>
    <p:sldId id="281" r:id="rId48"/>
    <p:sldId id="321" r:id="rId4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288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FAE616-364A-4DFB-BCB9-38522E4C9CC8}" type="doc">
      <dgm:prSet loTypeId="urn:microsoft.com/office/officeart/2005/8/layout/equation2" loCatId="process" qsTypeId="urn:microsoft.com/office/officeart/2005/8/quickstyle/simple1" qsCatId="simple" csTypeId="urn:microsoft.com/office/officeart/2005/8/colors/accent6_1" csCatId="accent6" phldr="1"/>
      <dgm:spPr/>
    </dgm:pt>
    <dgm:pt modelId="{01B41BCD-A82C-4BCE-B154-6E87FDE78609}">
      <dgm:prSet phldrT="[文本]"/>
      <dgm:spPr/>
      <dgm:t>
        <a:bodyPr/>
        <a:lstStyle/>
        <a:p>
          <a:r>
            <a:rPr lang="zh-CN" altLang="en-US" b="1" dirty="0" smtClean="0"/>
            <a:t>课程必须加强对“人”的素养的培育</a:t>
          </a:r>
          <a:endParaRPr lang="zh-CN" altLang="en-US" dirty="0"/>
        </a:p>
      </dgm:t>
    </dgm:pt>
    <dgm:pt modelId="{461A62F7-E3CC-4394-A5CF-1FD401CAD180}" type="parTrans" cxnId="{84CAE81F-70EA-48A9-B1ED-EC9C04938669}">
      <dgm:prSet/>
      <dgm:spPr/>
      <dgm:t>
        <a:bodyPr/>
        <a:lstStyle/>
        <a:p>
          <a:endParaRPr lang="zh-CN" altLang="en-US"/>
        </a:p>
      </dgm:t>
    </dgm:pt>
    <dgm:pt modelId="{5B12D0AF-83EE-472C-9368-043CD815C8A3}" type="sibTrans" cxnId="{84CAE81F-70EA-48A9-B1ED-EC9C04938669}">
      <dgm:prSet/>
      <dgm:spPr/>
      <dgm:t>
        <a:bodyPr/>
        <a:lstStyle/>
        <a:p>
          <a:endParaRPr lang="zh-CN" altLang="en-US"/>
        </a:p>
      </dgm:t>
    </dgm:pt>
    <dgm:pt modelId="{31C811A8-217C-4280-87E5-950FB0BA7131}">
      <dgm:prSet phldrT="[文本]"/>
      <dgm:spPr/>
      <dgm:t>
        <a:bodyPr/>
        <a:lstStyle/>
        <a:p>
          <a:r>
            <a:rPr lang="zh-CN" altLang="en-US" b="1" dirty="0" smtClean="0"/>
            <a:t>课程必须加强对“才”的发现与培育</a:t>
          </a:r>
          <a:endParaRPr lang="zh-CN" altLang="en-US" dirty="0"/>
        </a:p>
      </dgm:t>
    </dgm:pt>
    <dgm:pt modelId="{A9D388D9-FE06-4AD3-B816-87CDCB9D9761}" type="parTrans" cxnId="{1E4D0EFA-D9D0-4F95-B8B4-F7CCEAD37D31}">
      <dgm:prSet/>
      <dgm:spPr/>
      <dgm:t>
        <a:bodyPr/>
        <a:lstStyle/>
        <a:p>
          <a:endParaRPr lang="zh-CN" altLang="en-US"/>
        </a:p>
      </dgm:t>
    </dgm:pt>
    <dgm:pt modelId="{5E8751E1-EAAB-4B6C-B549-72D29A0B7FD5}" type="sibTrans" cxnId="{1E4D0EFA-D9D0-4F95-B8B4-F7CCEAD37D31}">
      <dgm:prSet/>
      <dgm:spPr/>
      <dgm:t>
        <a:bodyPr/>
        <a:lstStyle/>
        <a:p>
          <a:endParaRPr lang="zh-CN" altLang="en-US"/>
        </a:p>
      </dgm:t>
    </dgm:pt>
    <dgm:pt modelId="{0ADA3357-DA38-43A7-969A-ADB153022A89}">
      <dgm:prSet phldrT="[文本]"/>
      <dgm:spPr/>
      <dgm:t>
        <a:bodyPr/>
        <a:lstStyle/>
        <a:p>
          <a:r>
            <a:rPr lang="zh-CN" altLang="en-US" dirty="0" smtClean="0"/>
            <a:t>校本课程体系</a:t>
          </a:r>
          <a:endParaRPr lang="zh-CN" altLang="en-US" dirty="0"/>
        </a:p>
      </dgm:t>
    </dgm:pt>
    <dgm:pt modelId="{9A65DD95-B759-4D47-9554-45AF8AC5FA68}" type="parTrans" cxnId="{880E472F-D5F9-4230-8C08-22ED2EA5E972}">
      <dgm:prSet/>
      <dgm:spPr/>
      <dgm:t>
        <a:bodyPr/>
        <a:lstStyle/>
        <a:p>
          <a:endParaRPr lang="zh-CN" altLang="en-US"/>
        </a:p>
      </dgm:t>
    </dgm:pt>
    <dgm:pt modelId="{2F70A2D5-F8F4-41E8-8504-37C884BC5960}" type="sibTrans" cxnId="{880E472F-D5F9-4230-8C08-22ED2EA5E972}">
      <dgm:prSet/>
      <dgm:spPr/>
      <dgm:t>
        <a:bodyPr/>
        <a:lstStyle/>
        <a:p>
          <a:endParaRPr lang="zh-CN" altLang="en-US"/>
        </a:p>
      </dgm:t>
    </dgm:pt>
    <dgm:pt modelId="{5D2298BF-EEB3-4D17-AB24-23C18436F6ED}" type="pres">
      <dgm:prSet presAssocID="{77FAE616-364A-4DFB-BCB9-38522E4C9CC8}" presName="Name0" presStyleCnt="0">
        <dgm:presLayoutVars>
          <dgm:dir/>
          <dgm:resizeHandles val="exact"/>
        </dgm:presLayoutVars>
      </dgm:prSet>
      <dgm:spPr/>
    </dgm:pt>
    <dgm:pt modelId="{2ABC5DDD-57D7-40FE-8B7D-7BDE91FA87D3}" type="pres">
      <dgm:prSet presAssocID="{77FAE616-364A-4DFB-BCB9-38522E4C9CC8}" presName="vNodes" presStyleCnt="0"/>
      <dgm:spPr/>
    </dgm:pt>
    <dgm:pt modelId="{C4022D9E-F871-4004-8280-BD184E9A3E60}" type="pres">
      <dgm:prSet presAssocID="{01B41BCD-A82C-4BCE-B154-6E87FDE78609}" presName="node" presStyleLbl="node1" presStyleIdx="0" presStyleCnt="3">
        <dgm:presLayoutVars>
          <dgm:bulletEnabled val="1"/>
        </dgm:presLayoutVars>
      </dgm:prSet>
      <dgm:spPr/>
      <dgm:t>
        <a:bodyPr/>
        <a:lstStyle/>
        <a:p>
          <a:endParaRPr lang="zh-CN" altLang="en-US"/>
        </a:p>
      </dgm:t>
    </dgm:pt>
    <dgm:pt modelId="{6B2066F6-6617-44A3-A80B-5E3DF74BDBD6}" type="pres">
      <dgm:prSet presAssocID="{5B12D0AF-83EE-472C-9368-043CD815C8A3}" presName="spacerT" presStyleCnt="0"/>
      <dgm:spPr/>
    </dgm:pt>
    <dgm:pt modelId="{9E989CC9-81ED-4684-8483-25DDDC293D93}" type="pres">
      <dgm:prSet presAssocID="{5B12D0AF-83EE-472C-9368-043CD815C8A3}" presName="sibTrans" presStyleLbl="sibTrans2D1" presStyleIdx="0" presStyleCnt="2"/>
      <dgm:spPr/>
      <dgm:t>
        <a:bodyPr/>
        <a:lstStyle/>
        <a:p>
          <a:endParaRPr lang="zh-CN" altLang="en-US"/>
        </a:p>
      </dgm:t>
    </dgm:pt>
    <dgm:pt modelId="{1F5D121C-B24F-4ADA-9884-695C14D2CAA5}" type="pres">
      <dgm:prSet presAssocID="{5B12D0AF-83EE-472C-9368-043CD815C8A3}" presName="spacerB" presStyleCnt="0"/>
      <dgm:spPr/>
    </dgm:pt>
    <dgm:pt modelId="{535AAD24-094A-48DC-89E1-75CEB3F7CDFD}" type="pres">
      <dgm:prSet presAssocID="{31C811A8-217C-4280-87E5-950FB0BA7131}" presName="node" presStyleLbl="node1" presStyleIdx="1" presStyleCnt="3">
        <dgm:presLayoutVars>
          <dgm:bulletEnabled val="1"/>
        </dgm:presLayoutVars>
      </dgm:prSet>
      <dgm:spPr/>
      <dgm:t>
        <a:bodyPr/>
        <a:lstStyle/>
        <a:p>
          <a:endParaRPr lang="zh-CN" altLang="en-US"/>
        </a:p>
      </dgm:t>
    </dgm:pt>
    <dgm:pt modelId="{BF8A2A24-3B2A-46DC-A98F-32AD2675310E}" type="pres">
      <dgm:prSet presAssocID="{77FAE616-364A-4DFB-BCB9-38522E4C9CC8}" presName="sibTransLast" presStyleLbl="sibTrans2D1" presStyleIdx="1" presStyleCnt="2"/>
      <dgm:spPr/>
      <dgm:t>
        <a:bodyPr/>
        <a:lstStyle/>
        <a:p>
          <a:endParaRPr lang="zh-CN" altLang="en-US"/>
        </a:p>
      </dgm:t>
    </dgm:pt>
    <dgm:pt modelId="{E6788AA1-55B3-42E7-A4A1-2E9EB733363D}" type="pres">
      <dgm:prSet presAssocID="{77FAE616-364A-4DFB-BCB9-38522E4C9CC8}" presName="connectorText" presStyleLbl="sibTrans2D1" presStyleIdx="1" presStyleCnt="2"/>
      <dgm:spPr/>
      <dgm:t>
        <a:bodyPr/>
        <a:lstStyle/>
        <a:p>
          <a:endParaRPr lang="zh-CN" altLang="en-US"/>
        </a:p>
      </dgm:t>
    </dgm:pt>
    <dgm:pt modelId="{6ECBB1C4-C5B9-4A0F-90CA-EB4BE1FE3C18}" type="pres">
      <dgm:prSet presAssocID="{77FAE616-364A-4DFB-BCB9-38522E4C9CC8}" presName="lastNode" presStyleLbl="node1" presStyleIdx="2" presStyleCnt="3" custScaleX="69144">
        <dgm:presLayoutVars>
          <dgm:bulletEnabled val="1"/>
        </dgm:presLayoutVars>
      </dgm:prSet>
      <dgm:spPr/>
      <dgm:t>
        <a:bodyPr/>
        <a:lstStyle/>
        <a:p>
          <a:endParaRPr lang="zh-CN" altLang="en-US"/>
        </a:p>
      </dgm:t>
    </dgm:pt>
  </dgm:ptLst>
  <dgm:cxnLst>
    <dgm:cxn modelId="{1E4D0EFA-D9D0-4F95-B8B4-F7CCEAD37D31}" srcId="{77FAE616-364A-4DFB-BCB9-38522E4C9CC8}" destId="{31C811A8-217C-4280-87E5-950FB0BA7131}" srcOrd="1" destOrd="0" parTransId="{A9D388D9-FE06-4AD3-B816-87CDCB9D9761}" sibTransId="{5E8751E1-EAAB-4B6C-B549-72D29A0B7FD5}"/>
    <dgm:cxn modelId="{D1A1AAF2-DF63-425F-B115-2D65AC40679B}" type="presOf" srcId="{31C811A8-217C-4280-87E5-950FB0BA7131}" destId="{535AAD24-094A-48DC-89E1-75CEB3F7CDFD}" srcOrd="0" destOrd="0" presId="urn:microsoft.com/office/officeart/2005/8/layout/equation2"/>
    <dgm:cxn modelId="{FACF2EC7-55E4-4E49-83AD-805FE9E386C1}" type="presOf" srcId="{01B41BCD-A82C-4BCE-B154-6E87FDE78609}" destId="{C4022D9E-F871-4004-8280-BD184E9A3E60}" srcOrd="0" destOrd="0" presId="urn:microsoft.com/office/officeart/2005/8/layout/equation2"/>
    <dgm:cxn modelId="{B78CA9DA-B963-4B3A-9CB9-5D6D1C6A715B}" type="presOf" srcId="{5B12D0AF-83EE-472C-9368-043CD815C8A3}" destId="{9E989CC9-81ED-4684-8483-25DDDC293D93}" srcOrd="0" destOrd="0" presId="urn:microsoft.com/office/officeart/2005/8/layout/equation2"/>
    <dgm:cxn modelId="{41F14CC6-F9F0-4FAC-ACBE-250676831A97}" type="presOf" srcId="{0ADA3357-DA38-43A7-969A-ADB153022A89}" destId="{6ECBB1C4-C5B9-4A0F-90CA-EB4BE1FE3C18}" srcOrd="0" destOrd="0" presId="urn:microsoft.com/office/officeart/2005/8/layout/equation2"/>
    <dgm:cxn modelId="{880E472F-D5F9-4230-8C08-22ED2EA5E972}" srcId="{77FAE616-364A-4DFB-BCB9-38522E4C9CC8}" destId="{0ADA3357-DA38-43A7-969A-ADB153022A89}" srcOrd="2" destOrd="0" parTransId="{9A65DD95-B759-4D47-9554-45AF8AC5FA68}" sibTransId="{2F70A2D5-F8F4-41E8-8504-37C884BC5960}"/>
    <dgm:cxn modelId="{63CEC169-7473-4162-A341-7A56222195BA}" type="presOf" srcId="{77FAE616-364A-4DFB-BCB9-38522E4C9CC8}" destId="{5D2298BF-EEB3-4D17-AB24-23C18436F6ED}" srcOrd="0" destOrd="0" presId="urn:microsoft.com/office/officeart/2005/8/layout/equation2"/>
    <dgm:cxn modelId="{3DAD2A9C-A5CF-47EC-A755-E2E31402BCC9}" type="presOf" srcId="{5E8751E1-EAAB-4B6C-B549-72D29A0B7FD5}" destId="{BF8A2A24-3B2A-46DC-A98F-32AD2675310E}" srcOrd="0" destOrd="0" presId="urn:microsoft.com/office/officeart/2005/8/layout/equation2"/>
    <dgm:cxn modelId="{84CAE81F-70EA-48A9-B1ED-EC9C04938669}" srcId="{77FAE616-364A-4DFB-BCB9-38522E4C9CC8}" destId="{01B41BCD-A82C-4BCE-B154-6E87FDE78609}" srcOrd="0" destOrd="0" parTransId="{461A62F7-E3CC-4394-A5CF-1FD401CAD180}" sibTransId="{5B12D0AF-83EE-472C-9368-043CD815C8A3}"/>
    <dgm:cxn modelId="{327D7098-6CA0-4166-98EC-2FD426BB6C18}" type="presOf" srcId="{5E8751E1-EAAB-4B6C-B549-72D29A0B7FD5}" destId="{E6788AA1-55B3-42E7-A4A1-2E9EB733363D}" srcOrd="1" destOrd="0" presId="urn:microsoft.com/office/officeart/2005/8/layout/equation2"/>
    <dgm:cxn modelId="{333037E8-F882-4B63-82F5-70E3881486E2}" type="presParOf" srcId="{5D2298BF-EEB3-4D17-AB24-23C18436F6ED}" destId="{2ABC5DDD-57D7-40FE-8B7D-7BDE91FA87D3}" srcOrd="0" destOrd="0" presId="urn:microsoft.com/office/officeart/2005/8/layout/equation2"/>
    <dgm:cxn modelId="{F4B1F1EA-526F-400B-A0D2-718AD6AE4573}" type="presParOf" srcId="{2ABC5DDD-57D7-40FE-8B7D-7BDE91FA87D3}" destId="{C4022D9E-F871-4004-8280-BD184E9A3E60}" srcOrd="0" destOrd="0" presId="urn:microsoft.com/office/officeart/2005/8/layout/equation2"/>
    <dgm:cxn modelId="{1D89C9E6-BE2C-4D8E-88EF-955CF53AE881}" type="presParOf" srcId="{2ABC5DDD-57D7-40FE-8B7D-7BDE91FA87D3}" destId="{6B2066F6-6617-44A3-A80B-5E3DF74BDBD6}" srcOrd="1" destOrd="0" presId="urn:microsoft.com/office/officeart/2005/8/layout/equation2"/>
    <dgm:cxn modelId="{2B3D1ADC-DDC6-48E2-ABCA-CFA78DEBA935}" type="presParOf" srcId="{2ABC5DDD-57D7-40FE-8B7D-7BDE91FA87D3}" destId="{9E989CC9-81ED-4684-8483-25DDDC293D93}" srcOrd="2" destOrd="0" presId="urn:microsoft.com/office/officeart/2005/8/layout/equation2"/>
    <dgm:cxn modelId="{4713994E-58CE-4EDE-851A-7C7B99D6173F}" type="presParOf" srcId="{2ABC5DDD-57D7-40FE-8B7D-7BDE91FA87D3}" destId="{1F5D121C-B24F-4ADA-9884-695C14D2CAA5}" srcOrd="3" destOrd="0" presId="urn:microsoft.com/office/officeart/2005/8/layout/equation2"/>
    <dgm:cxn modelId="{BAA53CEC-8358-42AC-B3CC-6CA5D9A75D8C}" type="presParOf" srcId="{2ABC5DDD-57D7-40FE-8B7D-7BDE91FA87D3}" destId="{535AAD24-094A-48DC-89E1-75CEB3F7CDFD}" srcOrd="4" destOrd="0" presId="urn:microsoft.com/office/officeart/2005/8/layout/equation2"/>
    <dgm:cxn modelId="{4C58C0DA-8F4A-46DA-8145-9901C1852E93}" type="presParOf" srcId="{5D2298BF-EEB3-4D17-AB24-23C18436F6ED}" destId="{BF8A2A24-3B2A-46DC-A98F-32AD2675310E}" srcOrd="1" destOrd="0" presId="urn:microsoft.com/office/officeart/2005/8/layout/equation2"/>
    <dgm:cxn modelId="{AFBE745E-809A-4B3C-9426-CE48A340787F}" type="presParOf" srcId="{BF8A2A24-3B2A-46DC-A98F-32AD2675310E}" destId="{E6788AA1-55B3-42E7-A4A1-2E9EB733363D}" srcOrd="0" destOrd="0" presId="urn:microsoft.com/office/officeart/2005/8/layout/equation2"/>
    <dgm:cxn modelId="{49046381-330C-4B52-BA32-9106C791CC95}" type="presParOf" srcId="{5D2298BF-EEB3-4D17-AB24-23C18436F6ED}" destId="{6ECBB1C4-C5B9-4A0F-90CA-EB4BE1FE3C18}"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BE4D77-FC67-48C1-B19D-E046ACE9BE96}"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zh-CN" altLang="en-US"/>
        </a:p>
      </dgm:t>
    </dgm:pt>
    <dgm:pt modelId="{06C7A2AC-2088-4890-881C-05195920AB00}">
      <dgm:prSet phldrT="[文本]"/>
      <dgm:spPr/>
      <dgm:t>
        <a:bodyPr/>
        <a:lstStyle/>
        <a:p>
          <a:pPr algn="ctr"/>
          <a:r>
            <a:rPr lang="zh-CN" altLang="en-US" dirty="0" smtClean="0"/>
            <a:t>课程</a:t>
          </a:r>
          <a:endParaRPr lang="zh-CN" altLang="en-US" dirty="0"/>
        </a:p>
      </dgm:t>
    </dgm:pt>
    <dgm:pt modelId="{9CD8FD22-DC1A-4E4A-8C5F-33D867966212}" type="parTrans" cxnId="{B4792ACD-63AD-4965-A97B-1C4ED0C62CA4}">
      <dgm:prSet/>
      <dgm:spPr/>
      <dgm:t>
        <a:bodyPr/>
        <a:lstStyle/>
        <a:p>
          <a:pPr algn="ctr"/>
          <a:endParaRPr lang="zh-CN" altLang="en-US"/>
        </a:p>
      </dgm:t>
    </dgm:pt>
    <dgm:pt modelId="{0C78D926-439D-486F-BB85-DCDD4B906D7F}" type="sibTrans" cxnId="{B4792ACD-63AD-4965-A97B-1C4ED0C62CA4}">
      <dgm:prSet/>
      <dgm:spPr>
        <a:solidFill>
          <a:srgbClr val="FF0000"/>
        </a:solidFill>
      </dgm:spPr>
      <dgm:t>
        <a:bodyPr/>
        <a:lstStyle/>
        <a:p>
          <a:pPr algn="ctr"/>
          <a:endParaRPr lang="zh-CN" altLang="en-US">
            <a:solidFill>
              <a:srgbClr val="FF0000"/>
            </a:solidFill>
          </a:endParaRPr>
        </a:p>
      </dgm:t>
    </dgm:pt>
    <dgm:pt modelId="{742D08A7-AE1C-4C11-9A6C-7442140BFC13}">
      <dgm:prSet phldrT="[文本]"/>
      <dgm:spPr/>
      <dgm:t>
        <a:bodyPr/>
        <a:lstStyle/>
        <a:p>
          <a:pPr algn="ctr"/>
          <a:r>
            <a:rPr lang="zh-CN" altLang="en-US" dirty="0" smtClean="0"/>
            <a:t>学生</a:t>
          </a:r>
          <a:endParaRPr lang="zh-CN" altLang="en-US" dirty="0"/>
        </a:p>
      </dgm:t>
    </dgm:pt>
    <dgm:pt modelId="{73CB7B74-B3CA-49D8-A9F2-F9A2CE38D4F8}" type="parTrans" cxnId="{D3F73C60-50B7-41E0-A33B-12064FA0448A}">
      <dgm:prSet/>
      <dgm:spPr/>
      <dgm:t>
        <a:bodyPr/>
        <a:lstStyle/>
        <a:p>
          <a:pPr algn="ctr"/>
          <a:endParaRPr lang="zh-CN" altLang="en-US"/>
        </a:p>
      </dgm:t>
    </dgm:pt>
    <dgm:pt modelId="{6E3CC6BA-299B-4FB3-B0C7-D43A9D4F99DC}" type="sibTrans" cxnId="{D3F73C60-50B7-41E0-A33B-12064FA0448A}">
      <dgm:prSet/>
      <dgm:spPr/>
      <dgm:t>
        <a:bodyPr/>
        <a:lstStyle/>
        <a:p>
          <a:pPr algn="ctr"/>
          <a:endParaRPr lang="zh-CN" altLang="en-US"/>
        </a:p>
      </dgm:t>
    </dgm:pt>
    <dgm:pt modelId="{1E2A3CF7-DFD5-4D42-A955-6E7E181166BA}">
      <dgm:prSet phldrT="[文本]"/>
      <dgm:spPr/>
      <dgm:t>
        <a:bodyPr/>
        <a:lstStyle/>
        <a:p>
          <a:pPr algn="ctr"/>
          <a:r>
            <a:rPr lang="zh-CN" altLang="en-US" dirty="0" smtClean="0"/>
            <a:t>教师</a:t>
          </a:r>
          <a:endParaRPr lang="zh-CN" altLang="en-US" dirty="0"/>
        </a:p>
      </dgm:t>
    </dgm:pt>
    <dgm:pt modelId="{299D7D13-CF40-4DD3-AF1E-36221D16BDFB}" type="parTrans" cxnId="{04F3F108-1619-4D4D-A12A-2A91CA744E06}">
      <dgm:prSet/>
      <dgm:spPr/>
      <dgm:t>
        <a:bodyPr/>
        <a:lstStyle/>
        <a:p>
          <a:pPr algn="ctr"/>
          <a:endParaRPr lang="zh-CN" altLang="en-US"/>
        </a:p>
      </dgm:t>
    </dgm:pt>
    <dgm:pt modelId="{27774D4B-1BDD-4AFD-81BD-BDEBB3B5A57D}" type="sibTrans" cxnId="{04F3F108-1619-4D4D-A12A-2A91CA744E06}">
      <dgm:prSet/>
      <dgm:spPr/>
      <dgm:t>
        <a:bodyPr/>
        <a:lstStyle/>
        <a:p>
          <a:pPr algn="ctr"/>
          <a:endParaRPr lang="zh-CN" altLang="en-US"/>
        </a:p>
      </dgm:t>
    </dgm:pt>
    <dgm:pt modelId="{D2EBFD5A-EB06-494D-9120-7A40C3B8EB7F}" type="pres">
      <dgm:prSet presAssocID="{CCBE4D77-FC67-48C1-B19D-E046ACE9BE96}" presName="Name0" presStyleCnt="0">
        <dgm:presLayoutVars>
          <dgm:dir/>
          <dgm:resizeHandles val="exact"/>
        </dgm:presLayoutVars>
      </dgm:prSet>
      <dgm:spPr/>
      <dgm:t>
        <a:bodyPr/>
        <a:lstStyle/>
        <a:p>
          <a:endParaRPr lang="zh-CN" altLang="en-US"/>
        </a:p>
      </dgm:t>
    </dgm:pt>
    <dgm:pt modelId="{CD0CA1BE-F812-4A7A-AD88-2ECBB35D61F5}" type="pres">
      <dgm:prSet presAssocID="{06C7A2AC-2088-4890-881C-05195920AB00}" presName="node" presStyleLbl="node1" presStyleIdx="0" presStyleCnt="3">
        <dgm:presLayoutVars>
          <dgm:bulletEnabled val="1"/>
        </dgm:presLayoutVars>
      </dgm:prSet>
      <dgm:spPr/>
      <dgm:t>
        <a:bodyPr/>
        <a:lstStyle/>
        <a:p>
          <a:endParaRPr lang="zh-CN" altLang="en-US"/>
        </a:p>
      </dgm:t>
    </dgm:pt>
    <dgm:pt modelId="{A516E719-A521-40E0-B5C6-907EC2FB97DF}" type="pres">
      <dgm:prSet presAssocID="{0C78D926-439D-486F-BB85-DCDD4B906D7F}" presName="sibTrans" presStyleLbl="sibTrans2D1" presStyleIdx="0" presStyleCnt="3"/>
      <dgm:spPr/>
      <dgm:t>
        <a:bodyPr/>
        <a:lstStyle/>
        <a:p>
          <a:endParaRPr lang="zh-CN" altLang="en-US"/>
        </a:p>
      </dgm:t>
    </dgm:pt>
    <dgm:pt modelId="{F9D7FC50-3CE4-4232-8FC8-1D5DC38C4A74}" type="pres">
      <dgm:prSet presAssocID="{0C78D926-439D-486F-BB85-DCDD4B906D7F}" presName="connectorText" presStyleLbl="sibTrans2D1" presStyleIdx="0" presStyleCnt="3"/>
      <dgm:spPr/>
      <dgm:t>
        <a:bodyPr/>
        <a:lstStyle/>
        <a:p>
          <a:endParaRPr lang="zh-CN" altLang="en-US"/>
        </a:p>
      </dgm:t>
    </dgm:pt>
    <dgm:pt modelId="{E8216D3A-21EE-48D1-9059-401C6075BCB0}" type="pres">
      <dgm:prSet presAssocID="{742D08A7-AE1C-4C11-9A6C-7442140BFC13}" presName="node" presStyleLbl="node1" presStyleIdx="1" presStyleCnt="3">
        <dgm:presLayoutVars>
          <dgm:bulletEnabled val="1"/>
        </dgm:presLayoutVars>
      </dgm:prSet>
      <dgm:spPr/>
      <dgm:t>
        <a:bodyPr/>
        <a:lstStyle/>
        <a:p>
          <a:endParaRPr lang="zh-CN" altLang="en-US"/>
        </a:p>
      </dgm:t>
    </dgm:pt>
    <dgm:pt modelId="{B5D5A39D-3C42-48C3-A56E-CBB51D7A0E60}" type="pres">
      <dgm:prSet presAssocID="{6E3CC6BA-299B-4FB3-B0C7-D43A9D4F99DC}" presName="sibTrans" presStyleLbl="sibTrans2D1" presStyleIdx="1" presStyleCnt="3"/>
      <dgm:spPr/>
      <dgm:t>
        <a:bodyPr/>
        <a:lstStyle/>
        <a:p>
          <a:endParaRPr lang="zh-CN" altLang="en-US"/>
        </a:p>
      </dgm:t>
    </dgm:pt>
    <dgm:pt modelId="{EAA1712B-B3A2-4765-8B5A-E18EDB61A135}" type="pres">
      <dgm:prSet presAssocID="{6E3CC6BA-299B-4FB3-B0C7-D43A9D4F99DC}" presName="connectorText" presStyleLbl="sibTrans2D1" presStyleIdx="1" presStyleCnt="3"/>
      <dgm:spPr/>
      <dgm:t>
        <a:bodyPr/>
        <a:lstStyle/>
        <a:p>
          <a:endParaRPr lang="zh-CN" altLang="en-US"/>
        </a:p>
      </dgm:t>
    </dgm:pt>
    <dgm:pt modelId="{AB51F4D7-E530-4ED5-B222-9272F60038DB}" type="pres">
      <dgm:prSet presAssocID="{1E2A3CF7-DFD5-4D42-A955-6E7E181166BA}" presName="node" presStyleLbl="node1" presStyleIdx="2" presStyleCnt="3">
        <dgm:presLayoutVars>
          <dgm:bulletEnabled val="1"/>
        </dgm:presLayoutVars>
      </dgm:prSet>
      <dgm:spPr/>
      <dgm:t>
        <a:bodyPr/>
        <a:lstStyle/>
        <a:p>
          <a:endParaRPr lang="zh-CN" altLang="en-US"/>
        </a:p>
      </dgm:t>
    </dgm:pt>
    <dgm:pt modelId="{AF6AFBBB-5310-441C-BB4A-BA2FB4E931F4}" type="pres">
      <dgm:prSet presAssocID="{27774D4B-1BDD-4AFD-81BD-BDEBB3B5A57D}" presName="sibTrans" presStyleLbl="sibTrans2D1" presStyleIdx="2" presStyleCnt="3"/>
      <dgm:spPr/>
      <dgm:t>
        <a:bodyPr/>
        <a:lstStyle/>
        <a:p>
          <a:endParaRPr lang="zh-CN" altLang="en-US"/>
        </a:p>
      </dgm:t>
    </dgm:pt>
    <dgm:pt modelId="{4A940A55-E78B-4755-8114-E94DD62487B4}" type="pres">
      <dgm:prSet presAssocID="{27774D4B-1BDD-4AFD-81BD-BDEBB3B5A57D}" presName="connectorText" presStyleLbl="sibTrans2D1" presStyleIdx="2" presStyleCnt="3"/>
      <dgm:spPr/>
      <dgm:t>
        <a:bodyPr/>
        <a:lstStyle/>
        <a:p>
          <a:endParaRPr lang="zh-CN" altLang="en-US"/>
        </a:p>
      </dgm:t>
    </dgm:pt>
  </dgm:ptLst>
  <dgm:cxnLst>
    <dgm:cxn modelId="{B4792ACD-63AD-4965-A97B-1C4ED0C62CA4}" srcId="{CCBE4D77-FC67-48C1-B19D-E046ACE9BE96}" destId="{06C7A2AC-2088-4890-881C-05195920AB00}" srcOrd="0" destOrd="0" parTransId="{9CD8FD22-DC1A-4E4A-8C5F-33D867966212}" sibTransId="{0C78D926-439D-486F-BB85-DCDD4B906D7F}"/>
    <dgm:cxn modelId="{6D477D18-337C-4CBB-AC60-8FA18920E419}" type="presOf" srcId="{CCBE4D77-FC67-48C1-B19D-E046ACE9BE96}" destId="{D2EBFD5A-EB06-494D-9120-7A40C3B8EB7F}" srcOrd="0" destOrd="0" presId="urn:microsoft.com/office/officeart/2005/8/layout/cycle7"/>
    <dgm:cxn modelId="{94606034-88AE-46B7-8596-522A82771070}" type="presOf" srcId="{06C7A2AC-2088-4890-881C-05195920AB00}" destId="{CD0CA1BE-F812-4A7A-AD88-2ECBB35D61F5}" srcOrd="0" destOrd="0" presId="urn:microsoft.com/office/officeart/2005/8/layout/cycle7"/>
    <dgm:cxn modelId="{40C2C54E-0F6E-4273-8AD0-D05EBE66C4B5}" type="presOf" srcId="{27774D4B-1BDD-4AFD-81BD-BDEBB3B5A57D}" destId="{4A940A55-E78B-4755-8114-E94DD62487B4}" srcOrd="1" destOrd="0" presId="urn:microsoft.com/office/officeart/2005/8/layout/cycle7"/>
    <dgm:cxn modelId="{39D80E8B-E2E0-41AE-B1BF-828A31193440}" type="presOf" srcId="{6E3CC6BA-299B-4FB3-B0C7-D43A9D4F99DC}" destId="{B5D5A39D-3C42-48C3-A56E-CBB51D7A0E60}" srcOrd="0" destOrd="0" presId="urn:microsoft.com/office/officeart/2005/8/layout/cycle7"/>
    <dgm:cxn modelId="{D3F73C60-50B7-41E0-A33B-12064FA0448A}" srcId="{CCBE4D77-FC67-48C1-B19D-E046ACE9BE96}" destId="{742D08A7-AE1C-4C11-9A6C-7442140BFC13}" srcOrd="1" destOrd="0" parTransId="{73CB7B74-B3CA-49D8-A9F2-F9A2CE38D4F8}" sibTransId="{6E3CC6BA-299B-4FB3-B0C7-D43A9D4F99DC}"/>
    <dgm:cxn modelId="{E05172CD-72F5-4B4A-918B-CB4771CFC802}" type="presOf" srcId="{1E2A3CF7-DFD5-4D42-A955-6E7E181166BA}" destId="{AB51F4D7-E530-4ED5-B222-9272F60038DB}" srcOrd="0" destOrd="0" presId="urn:microsoft.com/office/officeart/2005/8/layout/cycle7"/>
    <dgm:cxn modelId="{04F3F108-1619-4D4D-A12A-2A91CA744E06}" srcId="{CCBE4D77-FC67-48C1-B19D-E046ACE9BE96}" destId="{1E2A3CF7-DFD5-4D42-A955-6E7E181166BA}" srcOrd="2" destOrd="0" parTransId="{299D7D13-CF40-4DD3-AF1E-36221D16BDFB}" sibTransId="{27774D4B-1BDD-4AFD-81BD-BDEBB3B5A57D}"/>
    <dgm:cxn modelId="{FA9BFE92-F652-41F2-B5FF-E860D7CC22EF}" type="presOf" srcId="{0C78D926-439D-486F-BB85-DCDD4B906D7F}" destId="{A516E719-A521-40E0-B5C6-907EC2FB97DF}" srcOrd="0" destOrd="0" presId="urn:microsoft.com/office/officeart/2005/8/layout/cycle7"/>
    <dgm:cxn modelId="{88DF3A4B-2996-4E94-9CF4-C71C6AF5D0F2}" type="presOf" srcId="{742D08A7-AE1C-4C11-9A6C-7442140BFC13}" destId="{E8216D3A-21EE-48D1-9059-401C6075BCB0}" srcOrd="0" destOrd="0" presId="urn:microsoft.com/office/officeart/2005/8/layout/cycle7"/>
    <dgm:cxn modelId="{B0D2DF88-88F1-41B2-9455-6A46F633EC3A}" type="presOf" srcId="{27774D4B-1BDD-4AFD-81BD-BDEBB3B5A57D}" destId="{AF6AFBBB-5310-441C-BB4A-BA2FB4E931F4}" srcOrd="0" destOrd="0" presId="urn:microsoft.com/office/officeart/2005/8/layout/cycle7"/>
    <dgm:cxn modelId="{2C9DD2EE-3076-4E56-B8DD-1FBEDCEF36DC}" type="presOf" srcId="{6E3CC6BA-299B-4FB3-B0C7-D43A9D4F99DC}" destId="{EAA1712B-B3A2-4765-8B5A-E18EDB61A135}" srcOrd="1" destOrd="0" presId="urn:microsoft.com/office/officeart/2005/8/layout/cycle7"/>
    <dgm:cxn modelId="{61C108AC-B023-402C-85A6-EDB3F454AC18}" type="presOf" srcId="{0C78D926-439D-486F-BB85-DCDD4B906D7F}" destId="{F9D7FC50-3CE4-4232-8FC8-1D5DC38C4A74}" srcOrd="1" destOrd="0" presId="urn:microsoft.com/office/officeart/2005/8/layout/cycle7"/>
    <dgm:cxn modelId="{339AFE3A-64D5-4F21-BE86-BE238E2C99BF}" type="presParOf" srcId="{D2EBFD5A-EB06-494D-9120-7A40C3B8EB7F}" destId="{CD0CA1BE-F812-4A7A-AD88-2ECBB35D61F5}" srcOrd="0" destOrd="0" presId="urn:microsoft.com/office/officeart/2005/8/layout/cycle7"/>
    <dgm:cxn modelId="{B87BB1F2-312B-4243-B162-728217BDA6F1}" type="presParOf" srcId="{D2EBFD5A-EB06-494D-9120-7A40C3B8EB7F}" destId="{A516E719-A521-40E0-B5C6-907EC2FB97DF}" srcOrd="1" destOrd="0" presId="urn:microsoft.com/office/officeart/2005/8/layout/cycle7"/>
    <dgm:cxn modelId="{152DBD17-03C5-4C25-AE60-FAF120D10D10}" type="presParOf" srcId="{A516E719-A521-40E0-B5C6-907EC2FB97DF}" destId="{F9D7FC50-3CE4-4232-8FC8-1D5DC38C4A74}" srcOrd="0" destOrd="0" presId="urn:microsoft.com/office/officeart/2005/8/layout/cycle7"/>
    <dgm:cxn modelId="{26AAE14B-FD19-41F1-BF6E-5A39A379DAB1}" type="presParOf" srcId="{D2EBFD5A-EB06-494D-9120-7A40C3B8EB7F}" destId="{E8216D3A-21EE-48D1-9059-401C6075BCB0}" srcOrd="2" destOrd="0" presId="urn:microsoft.com/office/officeart/2005/8/layout/cycle7"/>
    <dgm:cxn modelId="{79A8BFE3-AF3A-477F-8B0A-9188571DE02E}" type="presParOf" srcId="{D2EBFD5A-EB06-494D-9120-7A40C3B8EB7F}" destId="{B5D5A39D-3C42-48C3-A56E-CBB51D7A0E60}" srcOrd="3" destOrd="0" presId="urn:microsoft.com/office/officeart/2005/8/layout/cycle7"/>
    <dgm:cxn modelId="{D6BCF1B4-B8BB-4405-BFF7-1BC967B859D1}" type="presParOf" srcId="{B5D5A39D-3C42-48C3-A56E-CBB51D7A0E60}" destId="{EAA1712B-B3A2-4765-8B5A-E18EDB61A135}" srcOrd="0" destOrd="0" presId="urn:microsoft.com/office/officeart/2005/8/layout/cycle7"/>
    <dgm:cxn modelId="{B8319032-B4A9-4CD9-9DED-1AF65491BDD8}" type="presParOf" srcId="{D2EBFD5A-EB06-494D-9120-7A40C3B8EB7F}" destId="{AB51F4D7-E530-4ED5-B222-9272F60038DB}" srcOrd="4" destOrd="0" presId="urn:microsoft.com/office/officeart/2005/8/layout/cycle7"/>
    <dgm:cxn modelId="{9B468540-4FE2-4EFE-A812-B2F5BC2FC1BA}" type="presParOf" srcId="{D2EBFD5A-EB06-494D-9120-7A40C3B8EB7F}" destId="{AF6AFBBB-5310-441C-BB4A-BA2FB4E931F4}" srcOrd="5" destOrd="0" presId="urn:microsoft.com/office/officeart/2005/8/layout/cycle7"/>
    <dgm:cxn modelId="{DEF2946F-7BFF-4398-AE2D-CCCBFDF85CE3}" type="presParOf" srcId="{AF6AFBBB-5310-441C-BB4A-BA2FB4E931F4}" destId="{4A940A55-E78B-4755-8114-E94DD62487B4}"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022D9E-F871-4004-8280-BD184E9A3E60}">
      <dsp:nvSpPr>
        <dsp:cNvPr id="0" name=""/>
        <dsp:cNvSpPr/>
      </dsp:nvSpPr>
      <dsp:spPr>
        <a:xfrm>
          <a:off x="819108" y="1389"/>
          <a:ext cx="1349613" cy="1349613"/>
        </a:xfrm>
        <a:prstGeom prst="ellipse">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zh-CN" altLang="en-US" sz="1400" b="1" kern="1200" dirty="0" smtClean="0"/>
            <a:t>课程必须加强对“人”的素养的培育</a:t>
          </a:r>
          <a:endParaRPr lang="zh-CN" altLang="en-US" sz="1400" kern="1200" dirty="0"/>
        </a:p>
      </dsp:txBody>
      <dsp:txXfrm>
        <a:off x="819108" y="1389"/>
        <a:ext cx="1349613" cy="1349613"/>
      </dsp:txXfrm>
    </dsp:sp>
    <dsp:sp modelId="{9E989CC9-81ED-4684-8483-25DDDC293D93}">
      <dsp:nvSpPr>
        <dsp:cNvPr id="0" name=""/>
        <dsp:cNvSpPr/>
      </dsp:nvSpPr>
      <dsp:spPr>
        <a:xfrm>
          <a:off x="1102527" y="1460592"/>
          <a:ext cx="782775" cy="782775"/>
        </a:xfrm>
        <a:prstGeom prst="mathPlus">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a:off x="1102527" y="1460592"/>
        <a:ext cx="782775" cy="782775"/>
      </dsp:txXfrm>
    </dsp:sp>
    <dsp:sp modelId="{535AAD24-094A-48DC-89E1-75CEB3F7CDFD}">
      <dsp:nvSpPr>
        <dsp:cNvPr id="0" name=""/>
        <dsp:cNvSpPr/>
      </dsp:nvSpPr>
      <dsp:spPr>
        <a:xfrm>
          <a:off x="819108" y="2352956"/>
          <a:ext cx="1349613" cy="1349613"/>
        </a:xfrm>
        <a:prstGeom prst="ellipse">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zh-CN" altLang="en-US" sz="1400" b="1" kern="1200" dirty="0" smtClean="0"/>
            <a:t>课程必须加强对“才”的发现与培育</a:t>
          </a:r>
          <a:endParaRPr lang="zh-CN" altLang="en-US" sz="1400" kern="1200" dirty="0"/>
        </a:p>
      </dsp:txBody>
      <dsp:txXfrm>
        <a:off x="819108" y="2352956"/>
        <a:ext cx="1349613" cy="1349613"/>
      </dsp:txXfrm>
    </dsp:sp>
    <dsp:sp modelId="{BF8A2A24-3B2A-46DC-A98F-32AD2675310E}">
      <dsp:nvSpPr>
        <dsp:cNvPr id="0" name=""/>
        <dsp:cNvSpPr/>
      </dsp:nvSpPr>
      <dsp:spPr>
        <a:xfrm>
          <a:off x="2371163" y="1600951"/>
          <a:ext cx="429177" cy="502056"/>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a:off x="2371163" y="1600951"/>
        <a:ext cx="429177" cy="502056"/>
      </dsp:txXfrm>
    </dsp:sp>
    <dsp:sp modelId="{6ECBB1C4-C5B9-4A0F-90CA-EB4BE1FE3C18}">
      <dsp:nvSpPr>
        <dsp:cNvPr id="0" name=""/>
        <dsp:cNvSpPr/>
      </dsp:nvSpPr>
      <dsp:spPr>
        <a:xfrm>
          <a:off x="2978490" y="502366"/>
          <a:ext cx="1866353" cy="2699227"/>
        </a:xfrm>
        <a:prstGeom prst="ellipse">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zh-CN" altLang="en-US" sz="3900" kern="1200" dirty="0" smtClean="0"/>
            <a:t>校本课程体系</a:t>
          </a:r>
          <a:endParaRPr lang="zh-CN" altLang="en-US" sz="3900" kern="1200" dirty="0"/>
        </a:p>
      </dsp:txBody>
      <dsp:txXfrm>
        <a:off x="2978490" y="502366"/>
        <a:ext cx="1866353" cy="269922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D0CA1BE-F812-4A7A-AD88-2ECBB35D61F5}">
      <dsp:nvSpPr>
        <dsp:cNvPr id="0" name=""/>
        <dsp:cNvSpPr/>
      </dsp:nvSpPr>
      <dsp:spPr>
        <a:xfrm>
          <a:off x="2448544" y="558"/>
          <a:ext cx="935559" cy="46777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CN" altLang="en-US" sz="1900" kern="1200" dirty="0" smtClean="0"/>
            <a:t>课程</a:t>
          </a:r>
          <a:endParaRPr lang="zh-CN" altLang="en-US" sz="1900" kern="1200" dirty="0"/>
        </a:p>
      </dsp:txBody>
      <dsp:txXfrm>
        <a:off x="2448544" y="558"/>
        <a:ext cx="935559" cy="467779"/>
      </dsp:txXfrm>
    </dsp:sp>
    <dsp:sp modelId="{A516E719-A521-40E0-B5C6-907EC2FB97DF}">
      <dsp:nvSpPr>
        <dsp:cNvPr id="0" name=""/>
        <dsp:cNvSpPr/>
      </dsp:nvSpPr>
      <dsp:spPr>
        <a:xfrm rot="3600000">
          <a:off x="3058785" y="821626"/>
          <a:ext cx="487617" cy="163722"/>
        </a:xfrm>
        <a:prstGeom prst="lef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zh-CN" altLang="en-US" sz="600" kern="1200">
            <a:solidFill>
              <a:srgbClr val="FF0000"/>
            </a:solidFill>
          </a:endParaRPr>
        </a:p>
      </dsp:txBody>
      <dsp:txXfrm rot="3600000">
        <a:off x="3058785" y="821626"/>
        <a:ext cx="487617" cy="163722"/>
      </dsp:txXfrm>
    </dsp:sp>
    <dsp:sp modelId="{E8216D3A-21EE-48D1-9059-401C6075BCB0}">
      <dsp:nvSpPr>
        <dsp:cNvPr id="0" name=""/>
        <dsp:cNvSpPr/>
      </dsp:nvSpPr>
      <dsp:spPr>
        <a:xfrm>
          <a:off x="3221084" y="1338637"/>
          <a:ext cx="935559" cy="46777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CN" altLang="en-US" sz="1900" kern="1200" dirty="0" smtClean="0"/>
            <a:t>学生</a:t>
          </a:r>
          <a:endParaRPr lang="zh-CN" altLang="en-US" sz="1900" kern="1200" dirty="0"/>
        </a:p>
      </dsp:txBody>
      <dsp:txXfrm>
        <a:off x="3221084" y="1338637"/>
        <a:ext cx="935559" cy="467779"/>
      </dsp:txXfrm>
    </dsp:sp>
    <dsp:sp modelId="{B5D5A39D-3C42-48C3-A56E-CBB51D7A0E60}">
      <dsp:nvSpPr>
        <dsp:cNvPr id="0" name=""/>
        <dsp:cNvSpPr/>
      </dsp:nvSpPr>
      <dsp:spPr>
        <a:xfrm rot="10800000">
          <a:off x="2672515" y="1490665"/>
          <a:ext cx="487617" cy="16372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zh-CN" altLang="en-US" sz="600" kern="1200"/>
        </a:p>
      </dsp:txBody>
      <dsp:txXfrm rot="10800000">
        <a:off x="2672515" y="1490665"/>
        <a:ext cx="487617" cy="163722"/>
      </dsp:txXfrm>
    </dsp:sp>
    <dsp:sp modelId="{AB51F4D7-E530-4ED5-B222-9272F60038DB}">
      <dsp:nvSpPr>
        <dsp:cNvPr id="0" name=""/>
        <dsp:cNvSpPr/>
      </dsp:nvSpPr>
      <dsp:spPr>
        <a:xfrm>
          <a:off x="1676004" y="1338637"/>
          <a:ext cx="935559" cy="46777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CN" altLang="en-US" sz="1900" kern="1200" dirty="0" smtClean="0"/>
            <a:t>教师</a:t>
          </a:r>
          <a:endParaRPr lang="zh-CN" altLang="en-US" sz="1900" kern="1200" dirty="0"/>
        </a:p>
      </dsp:txBody>
      <dsp:txXfrm>
        <a:off x="1676004" y="1338637"/>
        <a:ext cx="935559" cy="467779"/>
      </dsp:txXfrm>
    </dsp:sp>
    <dsp:sp modelId="{AF6AFBBB-5310-441C-BB4A-BA2FB4E931F4}">
      <dsp:nvSpPr>
        <dsp:cNvPr id="0" name=""/>
        <dsp:cNvSpPr/>
      </dsp:nvSpPr>
      <dsp:spPr>
        <a:xfrm rot="18000000">
          <a:off x="2286245" y="821626"/>
          <a:ext cx="487617" cy="16372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zh-CN" altLang="en-US" sz="600" kern="1200"/>
        </a:p>
      </dsp:txBody>
      <dsp:txXfrm rot="18000000">
        <a:off x="2286245" y="821626"/>
        <a:ext cx="487617" cy="163722"/>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A06A8D-3873-403B-97A6-04E3A3A5D852}" type="datetimeFigureOut">
              <a:rPr lang="zh-CN" altLang="en-US" smtClean="0"/>
              <a:pPr/>
              <a:t>2016/5/31 Tuesday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E150EE-C19D-4064-907A-D468586D791D}" type="slidenum">
              <a:rPr lang="zh-CN" altLang="en-US" smtClean="0"/>
              <a:pPr/>
              <a:t>‹#›</a:t>
            </a:fld>
            <a:endParaRPr lang="zh-CN" altLang="en-US"/>
          </a:p>
        </p:txBody>
      </p:sp>
    </p:spTree>
    <p:extLst>
      <p:ext uri="{BB962C8B-B14F-4D97-AF65-F5344CB8AC3E}">
        <p14:creationId xmlns="" xmlns:p14="http://schemas.microsoft.com/office/powerpoint/2010/main" val="267751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D55674C-2BC1-45B8-9934-43509881399F}" type="datetimeFigureOut">
              <a:rPr lang="zh-CN" altLang="en-US" smtClean="0"/>
              <a:pPr/>
              <a:t>2016/5/31 Tuesday</a:t>
            </a:fld>
            <a:endParaRPr lang="zh-CN" alt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zh-CN" alt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42480AC-2FD7-4FBF-8CB4-752172825EF0}" type="slidenum">
              <a:rPr lang="zh-CN" altLang="en-US" smtClean="0"/>
              <a:pPr/>
              <a:t>‹#›</a:t>
            </a:fld>
            <a:endParaRPr lang="zh-CN" alt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2480AC-2FD7-4FBF-8CB4-752172825EF0}"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2480AC-2FD7-4FBF-8CB4-752172825EF0}"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2480AC-2FD7-4FBF-8CB4-752172825EF0}" type="slidenum">
              <a:rPr lang="zh-CN" altLang="en-US" smtClean="0"/>
              <a:pPr/>
              <a:t>‹#›</a:t>
            </a:fld>
            <a:endParaRPr lang="zh-CN" altLang="en-US"/>
          </a:p>
        </p:txBody>
      </p:sp>
      <p:sp>
        <p:nvSpPr>
          <p:cNvPr id="9" name="标题 8"/>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2480AC-2FD7-4FBF-8CB4-752172825EF0}"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42480AC-2FD7-4FBF-8CB4-752172825EF0}" type="slidenum">
              <a:rPr lang="zh-CN" altLang="en-US" smtClean="0"/>
              <a:pPr/>
              <a:t>‹#›</a:t>
            </a:fld>
            <a:endParaRPr lang="zh-CN" altLang="en-US"/>
          </a:p>
        </p:txBody>
      </p:sp>
      <p:sp>
        <p:nvSpPr>
          <p:cNvPr id="9" name="Content Placeholder 8"/>
          <p:cNvSpPr>
            <a:spLocks noGrp="1"/>
          </p:cNvSpPr>
          <p:nvPr>
            <p:ph sz="quarter" idx="13"/>
          </p:nvPr>
        </p:nvSpPr>
        <p:spPr>
          <a:xfrm>
            <a:off x="1042416" y="2313432"/>
            <a:ext cx="3419856" cy="349300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42480AC-2FD7-4FBF-8CB4-752172825EF0}"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42480AC-2FD7-4FBF-8CB4-752172825EF0}"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42480AC-2FD7-4FBF-8CB4-752172825EF0}"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7" name="Slide Number Placeholder 6"/>
          <p:cNvSpPr>
            <a:spLocks noGrp="1"/>
          </p:cNvSpPr>
          <p:nvPr>
            <p:ph type="sldNum" sz="quarter" idx="12"/>
          </p:nvPr>
        </p:nvSpPr>
        <p:spPr/>
        <p:txBody>
          <a:bodyPr/>
          <a:lstStyle/>
          <a:p>
            <a:fld id="{642480AC-2FD7-4FBF-8CB4-752172825EF0}" type="slidenum">
              <a:rPr lang="zh-CN" altLang="en-US" smtClean="0"/>
              <a:pPr/>
              <a:t>‹#›</a:t>
            </a:fld>
            <a:endParaRPr lang="zh-CN" alt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zh-CN" alt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zh-CN" altLang="en-US" smtClean="0"/>
              <a:t>单击此处编辑母版标题样式</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ED55674C-2BC1-45B8-9934-43509881399F}" type="datetimeFigureOut">
              <a:rPr lang="zh-CN" altLang="en-US" smtClean="0"/>
              <a:pPr/>
              <a:t>2016/5/31 Tuesday</a:t>
            </a:fld>
            <a:endParaRPr lang="zh-CN" alt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zh-CN" altLang="en-US"/>
          </a:p>
        </p:txBody>
      </p:sp>
      <p:sp>
        <p:nvSpPr>
          <p:cNvPr id="7" name="Slide Number Placeholder 6"/>
          <p:cNvSpPr>
            <a:spLocks noGrp="1"/>
          </p:cNvSpPr>
          <p:nvPr>
            <p:ph type="sldNum" sz="quarter" idx="12"/>
          </p:nvPr>
        </p:nvSpPr>
        <p:spPr/>
        <p:txBody>
          <a:bodyPr/>
          <a:lstStyle/>
          <a:p>
            <a:fld id="{642480AC-2FD7-4FBF-8CB4-752172825EF0}"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D55674C-2BC1-45B8-9934-43509881399F}" type="datetimeFigureOut">
              <a:rPr lang="zh-CN" altLang="en-US" smtClean="0"/>
              <a:pPr/>
              <a:t>2016/5/31 Tuesday</a:t>
            </a:fld>
            <a:endParaRPr lang="zh-CN" alt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zh-CN" alt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42480AC-2FD7-4FBF-8CB4-752172825EF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4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2015/&#20844;&#29992;&#26448;&#26009;/&#22270;&#20070;&#39302;&#31995;&#32479;LIBRARY%20SYSTEM.doc" TargetMode="External"/><Relationship Id="rId2" Type="http://schemas.openxmlformats.org/officeDocument/2006/relationships/hyperlink" Target="../2015/&#20844;&#29992;&#26448;&#26009;/&#29992;&#25968;&#23383;&#35774;&#35745;Design%20by%20Numbers.doc" TargetMode="Externa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 Target="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276872"/>
            <a:ext cx="7848872" cy="1702160"/>
          </a:xfrm>
        </p:spPr>
        <p:txBody>
          <a:bodyPr>
            <a:normAutofit/>
          </a:bodyPr>
          <a:lstStyle/>
          <a:p>
            <a:pPr algn="ctr"/>
            <a:r>
              <a:rPr lang="en-US" altLang="zh-CN" b="1" dirty="0" smtClean="0">
                <a:solidFill>
                  <a:srgbClr val="0070C0"/>
                </a:solidFill>
              </a:rPr>
              <a:t>《</a:t>
            </a:r>
            <a:r>
              <a:rPr lang="zh-CN" altLang="en-US" b="1" dirty="0" smtClean="0">
                <a:solidFill>
                  <a:srgbClr val="0070C0"/>
                </a:solidFill>
              </a:rPr>
              <a:t>浙江省深化义务教育课程指导意见</a:t>
            </a:r>
            <a:r>
              <a:rPr lang="en-US" altLang="zh-CN" b="1" dirty="0" smtClean="0">
                <a:solidFill>
                  <a:srgbClr val="0070C0"/>
                </a:solidFill>
              </a:rPr>
              <a:t>》</a:t>
            </a:r>
            <a:r>
              <a:rPr lang="zh-CN" altLang="en-US" b="1" dirty="0" smtClean="0">
                <a:solidFill>
                  <a:srgbClr val="0070C0"/>
                </a:solidFill>
              </a:rPr>
              <a:t>专题学习活动</a:t>
            </a:r>
            <a:endParaRPr lang="zh-CN" altLang="en-US" b="1" dirty="0">
              <a:solidFill>
                <a:srgbClr val="0070C0"/>
              </a:solidFill>
            </a:endParaRPr>
          </a:p>
        </p:txBody>
      </p:sp>
      <p:sp>
        <p:nvSpPr>
          <p:cNvPr id="3" name="副标题 2"/>
          <p:cNvSpPr>
            <a:spLocks noGrp="1"/>
          </p:cNvSpPr>
          <p:nvPr>
            <p:ph type="subTitle" idx="1"/>
          </p:nvPr>
        </p:nvSpPr>
        <p:spPr>
          <a:xfrm>
            <a:off x="4644008" y="4421080"/>
            <a:ext cx="3399160" cy="1672216"/>
          </a:xfrm>
        </p:spPr>
        <p:txBody>
          <a:bodyPr>
            <a:normAutofit lnSpcReduction="10000"/>
          </a:bodyPr>
          <a:lstStyle/>
          <a:p>
            <a:pPr algn="ctr">
              <a:lnSpc>
                <a:spcPct val="150000"/>
              </a:lnSpc>
              <a:spcBef>
                <a:spcPct val="0"/>
              </a:spcBef>
              <a:defRPr/>
            </a:pPr>
            <a:r>
              <a:rPr lang="zh-CN" altLang="en-US" sz="2400" b="1" dirty="0" smtClean="0">
                <a:solidFill>
                  <a:srgbClr val="0000FF"/>
                </a:solidFill>
                <a:latin typeface="华文仿宋" pitchFamily="2" charset="-122"/>
                <a:ea typeface="华文仿宋" panose="02010600040101010101" pitchFamily="2" charset="-122"/>
              </a:rPr>
              <a:t>杭州市西子湖小学</a:t>
            </a:r>
            <a:endParaRPr lang="zh-CN" altLang="en-US" sz="2400" b="1" dirty="0">
              <a:solidFill>
                <a:srgbClr val="0000FF"/>
              </a:solidFill>
              <a:latin typeface="华文仿宋" pitchFamily="2" charset="-122"/>
              <a:ea typeface="华文仿宋" panose="02010600040101010101" pitchFamily="2" charset="-122"/>
            </a:endParaRPr>
          </a:p>
          <a:p>
            <a:pPr algn="ctr">
              <a:lnSpc>
                <a:spcPct val="150000"/>
              </a:lnSpc>
              <a:spcBef>
                <a:spcPct val="0"/>
              </a:spcBef>
              <a:defRPr/>
            </a:pPr>
            <a:r>
              <a:rPr lang="zh-CN" altLang="en-US" sz="2400" b="1" dirty="0" smtClean="0">
                <a:solidFill>
                  <a:srgbClr val="0000FF"/>
                </a:solidFill>
                <a:latin typeface="华文仿宋" pitchFamily="2" charset="-122"/>
                <a:ea typeface="华文仿宋" panose="02010600040101010101" pitchFamily="2" charset="-122"/>
              </a:rPr>
              <a:t>葛加尧</a:t>
            </a:r>
            <a:endParaRPr lang="en-US" altLang="zh-CN" sz="2400" b="1" dirty="0" smtClean="0">
              <a:solidFill>
                <a:srgbClr val="0000FF"/>
              </a:solidFill>
              <a:latin typeface="华文仿宋" pitchFamily="2" charset="-122"/>
              <a:ea typeface="华文仿宋" panose="02010600040101010101" pitchFamily="2" charset="-122"/>
            </a:endParaRPr>
          </a:p>
          <a:p>
            <a:pPr algn="ctr">
              <a:lnSpc>
                <a:spcPct val="150000"/>
              </a:lnSpc>
              <a:spcBef>
                <a:spcPct val="0"/>
              </a:spcBef>
              <a:defRPr/>
            </a:pPr>
            <a:r>
              <a:rPr lang="zh-CN" altLang="zh-CN" sz="2300" b="1" dirty="0" smtClean="0">
                <a:solidFill>
                  <a:srgbClr val="0000FF"/>
                </a:solidFill>
                <a:latin typeface="华文仿宋" pitchFamily="2" charset="-122"/>
                <a:ea typeface="华文仿宋" panose="02010600040101010101" pitchFamily="2" charset="-122"/>
              </a:rPr>
              <a:t>20</a:t>
            </a:r>
            <a:r>
              <a:rPr lang="zh-CN" altLang="en-US" sz="2300" b="1" dirty="0" smtClean="0">
                <a:solidFill>
                  <a:srgbClr val="0000FF"/>
                </a:solidFill>
                <a:latin typeface="华文仿宋" pitchFamily="2" charset="-122"/>
                <a:ea typeface="华文仿宋" panose="02010600040101010101" pitchFamily="2" charset="-122"/>
              </a:rPr>
              <a:t>1</a:t>
            </a:r>
            <a:r>
              <a:rPr lang="en-US" altLang="zh-CN" sz="2300" b="1" dirty="0" smtClean="0">
                <a:solidFill>
                  <a:srgbClr val="0000FF"/>
                </a:solidFill>
                <a:latin typeface="华文仿宋" pitchFamily="2" charset="-122"/>
                <a:ea typeface="华文仿宋" panose="02010600040101010101" pitchFamily="2" charset="-122"/>
              </a:rPr>
              <a:t>6</a:t>
            </a:r>
            <a:r>
              <a:rPr lang="zh-CN" altLang="en-US" sz="2300" b="1" dirty="0" smtClean="0">
                <a:solidFill>
                  <a:srgbClr val="0000FF"/>
                </a:solidFill>
                <a:latin typeface="华文仿宋" pitchFamily="2" charset="-122"/>
                <a:ea typeface="华文仿宋" panose="02010600040101010101" pitchFamily="2" charset="-122"/>
              </a:rPr>
              <a:t>年</a:t>
            </a:r>
            <a:r>
              <a:rPr lang="en-US" altLang="zh-CN" sz="2300" b="1" dirty="0" smtClean="0">
                <a:solidFill>
                  <a:srgbClr val="0000FF"/>
                </a:solidFill>
                <a:latin typeface="华文仿宋" pitchFamily="2" charset="-122"/>
                <a:ea typeface="华文仿宋" panose="02010600040101010101" pitchFamily="2" charset="-122"/>
              </a:rPr>
              <a:t>6</a:t>
            </a:r>
            <a:r>
              <a:rPr lang="zh-CN" altLang="en-US" sz="2300" b="1" dirty="0" smtClean="0">
                <a:solidFill>
                  <a:srgbClr val="0000FF"/>
                </a:solidFill>
                <a:latin typeface="华文仿宋" pitchFamily="2" charset="-122"/>
                <a:ea typeface="华文仿宋" panose="02010600040101010101" pitchFamily="2" charset="-122"/>
              </a:rPr>
              <a:t>月</a:t>
            </a:r>
            <a:r>
              <a:rPr lang="en-US" altLang="zh-CN" sz="2300" b="1" dirty="0" smtClean="0">
                <a:solidFill>
                  <a:srgbClr val="0000FF"/>
                </a:solidFill>
                <a:latin typeface="华文仿宋" pitchFamily="2" charset="-122"/>
                <a:ea typeface="华文仿宋" panose="02010600040101010101" pitchFamily="2" charset="-122"/>
              </a:rPr>
              <a:t>1</a:t>
            </a:r>
            <a:r>
              <a:rPr lang="zh-CN" altLang="en-US" sz="2300" b="1" dirty="0" smtClean="0">
                <a:solidFill>
                  <a:srgbClr val="0000FF"/>
                </a:solidFill>
                <a:latin typeface="华文仿宋" pitchFamily="2" charset="-122"/>
                <a:ea typeface="华文仿宋" panose="02010600040101010101" pitchFamily="2" charset="-122"/>
              </a:rPr>
              <a:t>日</a:t>
            </a:r>
            <a:endParaRPr lang="zh-CN" altLang="en-US" sz="2300" b="1" dirty="0">
              <a:solidFill>
                <a:srgbClr val="3333CC"/>
              </a:solidFill>
              <a:effectLst>
                <a:outerShdw blurRad="38100" dist="38100" dir="2700000" algn="tl">
                  <a:srgbClr val="C0C0C0"/>
                </a:outerShdw>
              </a:effectLst>
              <a:latin typeface="华文仿宋" pitchFamily="2" charset="-122"/>
              <a:ea typeface="华文仿宋" panose="02010600040101010101" pitchFamily="2" charset="-122"/>
            </a:endParaRPr>
          </a:p>
          <a:p>
            <a:pPr algn="ctr"/>
            <a:endParaRPr lang="zh-CN" altLang="en-US" dirty="0">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1827266032"/>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43492" y="1124744"/>
            <a:ext cx="7344932" cy="4752528"/>
          </a:xfrm>
        </p:spPr>
        <p:txBody>
          <a:bodyPr>
            <a:normAutofit fontScale="47500" lnSpcReduction="20000"/>
          </a:bodyPr>
          <a:lstStyle/>
          <a:p>
            <a:pPr>
              <a:buNone/>
            </a:pPr>
            <a:r>
              <a:rPr lang="en-US" altLang="zh-CN" dirty="0" smtClean="0"/>
              <a:t>      </a:t>
            </a:r>
          </a:p>
          <a:p>
            <a:pPr>
              <a:buNone/>
            </a:pPr>
            <a:endParaRPr lang="en-US" altLang="zh-CN" dirty="0" smtClean="0"/>
          </a:p>
          <a:p>
            <a:pPr>
              <a:buNone/>
            </a:pPr>
            <a:r>
              <a:rPr lang="en-US" altLang="zh-CN" dirty="0" smtClean="0"/>
              <a:t>       </a:t>
            </a:r>
            <a:r>
              <a:rPr lang="zh-CN" altLang="zh-CN" sz="4000" dirty="0" smtClean="0"/>
              <a:t>（四）变革教学方法</a:t>
            </a:r>
            <a:endParaRPr lang="en-US" altLang="zh-CN" sz="4000" dirty="0" smtClean="0"/>
          </a:p>
          <a:p>
            <a:pPr>
              <a:buNone/>
            </a:pPr>
            <a:r>
              <a:rPr lang="zh-CN" altLang="zh-CN" sz="4000" dirty="0" smtClean="0"/>
              <a:t> </a:t>
            </a:r>
            <a:r>
              <a:rPr lang="en-US" altLang="zh-CN" sz="4000" dirty="0" smtClean="0"/>
              <a:t>        9. </a:t>
            </a:r>
            <a:r>
              <a:rPr lang="zh-CN" altLang="zh-CN" sz="4000" dirty="0" smtClean="0"/>
              <a:t>改进课堂教学方法。引导和鼓励学生独立思考、主动探究与合作交流，运用所学知识分析和解决生活实际问题。</a:t>
            </a:r>
            <a:endParaRPr lang="en-US" altLang="zh-CN" sz="4000" dirty="0" smtClean="0"/>
          </a:p>
          <a:p>
            <a:pPr>
              <a:buNone/>
            </a:pPr>
            <a:r>
              <a:rPr lang="en-US" altLang="zh-CN" sz="4000" dirty="0" smtClean="0"/>
              <a:t/>
            </a:r>
            <a:br>
              <a:rPr lang="en-US" altLang="zh-CN" sz="4000" dirty="0" smtClean="0"/>
            </a:br>
            <a:r>
              <a:rPr lang="en-US" altLang="zh-CN" sz="4000" dirty="0" smtClean="0"/>
              <a:t>   10. </a:t>
            </a:r>
            <a:r>
              <a:rPr lang="zh-CN" altLang="zh-CN" sz="4000" dirty="0" smtClean="0"/>
              <a:t>改革教学组织方式。广泛推进小班化教育，多形式实施协同教学、个别化教学。</a:t>
            </a:r>
            <a:endParaRPr lang="en-US" altLang="zh-CN" sz="4000" dirty="0" smtClean="0"/>
          </a:p>
          <a:p>
            <a:pPr>
              <a:buNone/>
            </a:pPr>
            <a:r>
              <a:rPr lang="en-US" altLang="zh-CN" sz="4000" dirty="0" smtClean="0"/>
              <a:t/>
            </a:r>
            <a:br>
              <a:rPr lang="en-US" altLang="zh-CN" sz="4000" dirty="0" smtClean="0"/>
            </a:br>
            <a:r>
              <a:rPr lang="en-US" altLang="zh-CN" sz="4000" dirty="0" smtClean="0"/>
              <a:t>    11. </a:t>
            </a:r>
            <a:r>
              <a:rPr lang="zh-CN" altLang="zh-CN" sz="4000" dirty="0" smtClean="0"/>
              <a:t>加强信息技术在教学中的应用。积极推进基于现代教育技术和网络教育资源的新型教学模式，创设有利于个性化学习的开放性学习环境，促进信息技术和课堂教学的深度融合。</a:t>
            </a:r>
            <a:r>
              <a:rPr lang="en-US" altLang="zh-CN" sz="4000" dirty="0" smtClean="0"/>
              <a:t/>
            </a:r>
            <a:br>
              <a:rPr lang="en-US" altLang="zh-CN" sz="4000" dirty="0" smtClean="0"/>
            </a:br>
            <a:endParaRPr lang="en-US" altLang="zh-CN" sz="4000" dirty="0" smtClean="0"/>
          </a:p>
          <a:p>
            <a:pPr>
              <a:buNone/>
            </a:pPr>
            <a:r>
              <a:rPr lang="en-US" altLang="zh-CN" sz="4000" dirty="0" smtClean="0"/>
              <a:t>        12. </a:t>
            </a:r>
            <a:r>
              <a:rPr lang="zh-CN" altLang="zh-CN" sz="4000" dirty="0" smtClean="0"/>
              <a:t>改进作业布置和批改。精选作业内容，严格控制日作业总量和作业时间，增强作业的针对性、多样性和有效性。推广分层作业、个性化作业和实践性作业。合理使用各种批改形式，及时反馈学生作业情况。</a:t>
            </a:r>
            <a:r>
              <a:rPr lang="en-US" altLang="zh-CN" sz="4000" dirty="0" smtClean="0"/>
              <a:t/>
            </a:r>
            <a:br>
              <a:rPr lang="en-US" altLang="zh-CN" sz="4000" dirty="0" smtClean="0"/>
            </a:br>
            <a:endParaRPr lang="en-US" altLang="zh-CN" sz="4000" dirty="0" smtClean="0"/>
          </a:p>
          <a:p>
            <a:pPr>
              <a:buNone/>
            </a:pPr>
            <a:r>
              <a:rPr lang="en-US" altLang="zh-CN" sz="4000" dirty="0" smtClean="0"/>
              <a:t>  </a:t>
            </a:r>
            <a:endParaRPr lang="zh-CN" altLang="en-US" sz="4000" dirty="0" smtClean="0"/>
          </a:p>
          <a:p>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115616" y="1124744"/>
            <a:ext cx="6777317" cy="4536504"/>
          </a:xfrm>
        </p:spPr>
        <p:txBody>
          <a:bodyPr>
            <a:normAutofit fontScale="92500" lnSpcReduction="20000"/>
          </a:bodyPr>
          <a:lstStyle/>
          <a:p>
            <a:pPr>
              <a:buNone/>
            </a:pPr>
            <a:r>
              <a:rPr lang="en-US" altLang="zh-CN" dirty="0" smtClean="0"/>
              <a:t>  </a:t>
            </a:r>
            <a:r>
              <a:rPr lang="zh-CN" altLang="zh-CN" dirty="0" smtClean="0"/>
              <a:t>（五）深化评价改革</a:t>
            </a:r>
            <a:r>
              <a:rPr lang="en-US" altLang="zh-CN" dirty="0" smtClean="0"/>
              <a:t/>
            </a:r>
            <a:br>
              <a:rPr lang="en-US" altLang="zh-CN" dirty="0" smtClean="0"/>
            </a:br>
            <a:r>
              <a:rPr lang="en-US" altLang="zh-CN" dirty="0" smtClean="0"/>
              <a:t>  13. </a:t>
            </a:r>
            <a:r>
              <a:rPr lang="zh-CN" altLang="zh-CN" dirty="0" smtClean="0"/>
              <a:t>建立科学的教育质量评价体系。树立科学的教育质量观，推进中小学教育质量综合评价改革，完善区域教育质量管理制度。</a:t>
            </a:r>
            <a:r>
              <a:rPr lang="en-US" altLang="zh-CN" dirty="0" smtClean="0"/>
              <a:t/>
            </a:r>
            <a:br>
              <a:rPr lang="en-US" altLang="zh-CN" dirty="0" smtClean="0"/>
            </a:br>
            <a:r>
              <a:rPr lang="en-US" altLang="zh-CN" dirty="0" smtClean="0"/>
              <a:t>   14. </a:t>
            </a:r>
            <a:r>
              <a:rPr lang="zh-CN" altLang="zh-CN" dirty="0" smtClean="0"/>
              <a:t>严格控制区域性“统测”。一至三年级不得进行任何形式的区域性文化学科“统测”，四至九年级每学年不得组织多于</a:t>
            </a:r>
            <a:r>
              <a:rPr lang="en-US" altLang="zh-CN" dirty="0" smtClean="0"/>
              <a:t>1</a:t>
            </a:r>
            <a:r>
              <a:rPr lang="zh-CN" altLang="zh-CN" dirty="0" smtClean="0"/>
              <a:t>次的区域性文化学科“统测”。</a:t>
            </a:r>
            <a:r>
              <a:rPr lang="en-US" altLang="zh-CN" dirty="0" smtClean="0"/>
              <a:t/>
            </a:r>
            <a:br>
              <a:rPr lang="en-US" altLang="zh-CN" dirty="0" smtClean="0"/>
            </a:br>
            <a:r>
              <a:rPr lang="en-US" altLang="zh-CN" dirty="0" smtClean="0"/>
              <a:t>   15. </a:t>
            </a:r>
            <a:r>
              <a:rPr lang="zh-CN" altLang="zh-CN" dirty="0" smtClean="0"/>
              <a:t>规范校内考试评价。一至六年级期末考试仅限语文、数学两门学科，其它学科只组织期末考查；一二年级期末考试和考查推广非纸笔测试形式。考试和考查要求应与课程标准相一致，突出学科基本素养。拓展性课程在期末或课程学习结束时进行考查。一至六年级使用等级和评语报告考试和考查成绩。</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buNone/>
            </a:pPr>
            <a:r>
              <a:rPr lang="zh-CN" altLang="zh-CN" dirty="0" smtClean="0"/>
              <a:t>（一）积极推进课改</a:t>
            </a:r>
            <a:endParaRPr lang="en-US" altLang="zh-CN" dirty="0" smtClean="0"/>
          </a:p>
          <a:p>
            <a:pPr>
              <a:buNone/>
            </a:pPr>
            <a:endParaRPr lang="en-US" altLang="zh-CN" dirty="0" smtClean="0"/>
          </a:p>
          <a:p>
            <a:pPr>
              <a:buNone/>
            </a:pPr>
            <a:r>
              <a:rPr lang="zh-CN" altLang="zh-CN" dirty="0" smtClean="0"/>
              <a:t>（二）加强组织领导</a:t>
            </a:r>
            <a:endParaRPr lang="en-US" altLang="zh-CN" dirty="0" smtClean="0"/>
          </a:p>
          <a:p>
            <a:pPr>
              <a:buNone/>
            </a:pPr>
            <a:endParaRPr lang="en-US" altLang="zh-CN" dirty="0" smtClean="0"/>
          </a:p>
          <a:p>
            <a:pPr>
              <a:buNone/>
            </a:pPr>
            <a:r>
              <a:rPr lang="zh-CN" altLang="zh-CN" dirty="0" smtClean="0"/>
              <a:t>（三）强化师资培训</a:t>
            </a:r>
            <a:endParaRPr lang="en-US" altLang="zh-CN" dirty="0" smtClean="0"/>
          </a:p>
          <a:p>
            <a:pPr>
              <a:buNone/>
            </a:pPr>
            <a:endParaRPr lang="en-US" altLang="zh-CN" dirty="0" smtClean="0"/>
          </a:p>
          <a:p>
            <a:pPr>
              <a:buNone/>
            </a:pPr>
            <a:r>
              <a:rPr lang="zh-CN" altLang="zh-CN" dirty="0" smtClean="0"/>
              <a:t>（四）完善配套措施</a:t>
            </a:r>
            <a:endParaRPr lang="zh-CN" altLang="en-US" dirty="0"/>
          </a:p>
        </p:txBody>
      </p:sp>
      <p:sp>
        <p:nvSpPr>
          <p:cNvPr id="3" name="标题 2"/>
          <p:cNvSpPr>
            <a:spLocks noGrp="1"/>
          </p:cNvSpPr>
          <p:nvPr>
            <p:ph type="title"/>
          </p:nvPr>
        </p:nvSpPr>
        <p:spPr/>
        <p:txBody>
          <a:bodyPr/>
          <a:lstStyle/>
          <a:p>
            <a:r>
              <a:rPr lang="zh-CN" altLang="zh-CN" dirty="0" smtClean="0"/>
              <a:t>四、实施要求</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43608" y="1268760"/>
            <a:ext cx="7209365" cy="4563869"/>
          </a:xfrm>
        </p:spPr>
        <p:txBody>
          <a:bodyPr>
            <a:normAutofit fontScale="92500"/>
          </a:bodyPr>
          <a:lstStyle/>
          <a:p>
            <a:pPr marL="68580" indent="0">
              <a:lnSpc>
                <a:spcPct val="200000"/>
              </a:lnSpc>
              <a:buNone/>
            </a:pPr>
            <a:r>
              <a:rPr lang="zh-CN" altLang="en-US" sz="3200" b="1" dirty="0" smtClean="0">
                <a:solidFill>
                  <a:schemeClr val="tx1"/>
                </a:solidFill>
                <a:latin typeface="华文仿宋" panose="02010600040101010101" pitchFamily="2" charset="-122"/>
                <a:ea typeface="华文仿宋" panose="02010600040101010101" pitchFamily="2" charset="-122"/>
              </a:rPr>
              <a:t>拟解决的问题</a:t>
            </a:r>
            <a:endParaRPr lang="en-US" altLang="zh-CN" sz="3200" b="1" dirty="0" smtClean="0">
              <a:solidFill>
                <a:schemeClr val="tx1"/>
              </a:solidFill>
              <a:latin typeface="华文仿宋" panose="02010600040101010101" pitchFamily="2" charset="-122"/>
              <a:ea typeface="华文仿宋" panose="02010600040101010101" pitchFamily="2" charset="-122"/>
            </a:endParaRPr>
          </a:p>
          <a:p>
            <a:pPr marL="68580" indent="0">
              <a:lnSpc>
                <a:spcPct val="200000"/>
              </a:lnSpc>
              <a:buNone/>
            </a:pPr>
            <a:r>
              <a:rPr lang="en-US" altLang="zh-CN" sz="3200" b="1" dirty="0" smtClean="0">
                <a:solidFill>
                  <a:schemeClr val="tx1"/>
                </a:solidFill>
                <a:latin typeface="华文仿宋" panose="02010600040101010101" pitchFamily="2" charset="-122"/>
                <a:ea typeface="华文仿宋" panose="02010600040101010101" pitchFamily="2" charset="-122"/>
              </a:rPr>
              <a:t>1.</a:t>
            </a:r>
            <a:r>
              <a:rPr lang="zh-CN" altLang="en-US" sz="3200" b="1" dirty="0" smtClean="0">
                <a:solidFill>
                  <a:schemeClr val="tx1"/>
                </a:solidFill>
                <a:latin typeface="华文仿宋" panose="02010600040101010101" pitchFamily="2" charset="-122"/>
                <a:ea typeface="华文仿宋" panose="02010600040101010101" pitchFamily="2" charset="-122"/>
              </a:rPr>
              <a:t>课程结构：基础性课程 拓展性课程</a:t>
            </a:r>
            <a:endParaRPr lang="en-US" altLang="zh-CN" sz="3200" b="1" dirty="0" smtClean="0">
              <a:solidFill>
                <a:schemeClr val="tx1"/>
              </a:solidFill>
              <a:latin typeface="华文仿宋" panose="02010600040101010101" pitchFamily="2" charset="-122"/>
              <a:ea typeface="华文仿宋" panose="02010600040101010101" pitchFamily="2" charset="-122"/>
            </a:endParaRPr>
          </a:p>
          <a:p>
            <a:pPr marL="68580" indent="0">
              <a:lnSpc>
                <a:spcPct val="200000"/>
              </a:lnSpc>
              <a:buNone/>
            </a:pPr>
            <a:r>
              <a:rPr lang="en-US" altLang="zh-CN" sz="3200" b="1" dirty="0" smtClean="0">
                <a:solidFill>
                  <a:schemeClr val="tx1"/>
                </a:solidFill>
                <a:latin typeface="华文仿宋" panose="02010600040101010101" pitchFamily="2" charset="-122"/>
                <a:ea typeface="华文仿宋" panose="02010600040101010101" pitchFamily="2" charset="-122"/>
              </a:rPr>
              <a:t>2.</a:t>
            </a:r>
            <a:r>
              <a:rPr lang="zh-CN" altLang="en-US" sz="3200" b="1" dirty="0" smtClean="0">
                <a:solidFill>
                  <a:schemeClr val="tx1"/>
                </a:solidFill>
                <a:latin typeface="华文仿宋" panose="02010600040101010101" pitchFamily="2" charset="-122"/>
                <a:ea typeface="华文仿宋" panose="02010600040101010101" pitchFamily="2" charset="-122"/>
              </a:rPr>
              <a:t>学习方法：教与学 先教后学 以学定教</a:t>
            </a:r>
            <a:endParaRPr lang="en-US" altLang="zh-CN" sz="3200" b="1" dirty="0" smtClean="0">
              <a:solidFill>
                <a:schemeClr val="tx1"/>
              </a:solidFill>
              <a:latin typeface="华文仿宋" panose="02010600040101010101" pitchFamily="2" charset="-122"/>
              <a:ea typeface="华文仿宋" panose="02010600040101010101" pitchFamily="2" charset="-122"/>
            </a:endParaRPr>
          </a:p>
          <a:p>
            <a:pPr marL="68580" indent="0">
              <a:lnSpc>
                <a:spcPct val="200000"/>
              </a:lnSpc>
              <a:buNone/>
            </a:pPr>
            <a:r>
              <a:rPr lang="en-US" altLang="zh-CN" sz="3200" b="1" dirty="0" smtClean="0">
                <a:solidFill>
                  <a:schemeClr val="tx1"/>
                </a:solidFill>
                <a:latin typeface="华文仿宋" panose="02010600040101010101" pitchFamily="2" charset="-122"/>
                <a:ea typeface="华文仿宋" panose="02010600040101010101" pitchFamily="2" charset="-122"/>
              </a:rPr>
              <a:t>3.</a:t>
            </a:r>
            <a:r>
              <a:rPr lang="zh-CN" altLang="en-US" sz="3200" b="1" dirty="0" smtClean="0">
                <a:solidFill>
                  <a:schemeClr val="tx1"/>
                </a:solidFill>
                <a:latin typeface="华文仿宋" panose="02010600040101010101" pitchFamily="2" charset="-122"/>
                <a:ea typeface="华文仿宋" panose="02010600040101010101" pitchFamily="2" charset="-122"/>
              </a:rPr>
              <a:t>落实困难：一线教学工作者 课程专家</a:t>
            </a:r>
            <a:endParaRPr lang="en-US" altLang="zh-CN" sz="3200" b="1" dirty="0" smtClean="0">
              <a:solidFill>
                <a:schemeClr val="tx1"/>
              </a:solidFill>
              <a:latin typeface="华文仿宋" panose="02010600040101010101" pitchFamily="2" charset="-122"/>
              <a:ea typeface="华文仿宋" panose="02010600040101010101" pitchFamily="2" charset="-122"/>
            </a:endParaRPr>
          </a:p>
          <a:p>
            <a:pPr marL="68580" indent="0">
              <a:lnSpc>
                <a:spcPct val="200000"/>
              </a:lnSpc>
              <a:buNone/>
            </a:pPr>
            <a:endParaRPr lang="en-US" altLang="zh-CN" sz="3200" b="1" dirty="0" smtClean="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2584280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619672" y="3212976"/>
            <a:ext cx="6777317" cy="1033340"/>
          </a:xfrm>
        </p:spPr>
        <p:txBody>
          <a:bodyPr>
            <a:normAutofit fontScale="92500" lnSpcReduction="10000"/>
          </a:bodyPr>
          <a:lstStyle/>
          <a:p>
            <a:pPr algn="ctr">
              <a:buNone/>
            </a:pPr>
            <a:r>
              <a:rPr lang="zh-CN" altLang="en-US" sz="3200" dirty="0" smtClean="0"/>
              <a:t>杭州市基础教育研究室曹宝龙主任</a:t>
            </a:r>
            <a:endParaRPr lang="en-US" altLang="zh-CN" sz="3200" dirty="0" smtClean="0"/>
          </a:p>
          <a:p>
            <a:pPr algn="ctr">
              <a:buNone/>
            </a:pPr>
            <a:r>
              <a:rPr lang="zh-CN" altLang="en-US" sz="3200" dirty="0" smtClean="0"/>
              <a:t>经验解读与分享</a:t>
            </a:r>
            <a:endParaRPr lang="zh-CN" altLang="en-US" sz="3200" dirty="0"/>
          </a:p>
        </p:txBody>
      </p:sp>
      <p:sp>
        <p:nvSpPr>
          <p:cNvPr id="3" name="标题 2"/>
          <p:cNvSpPr>
            <a:spLocks noGrp="1"/>
          </p:cNvSpPr>
          <p:nvPr>
            <p:ph type="title"/>
          </p:nvPr>
        </p:nvSpPr>
        <p:spPr/>
        <p:txBody>
          <a:bodyPr/>
          <a:lstStyle/>
          <a:p>
            <a:r>
              <a:rPr lang="zh-CN" altLang="en-US" dirty="0" smtClean="0"/>
              <a:t>常见问题的分析与解读</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2132700"/>
            <a:ext cx="6777317" cy="3960596"/>
          </a:xfrm>
        </p:spPr>
        <p:txBody>
          <a:bodyPr>
            <a:normAutofit/>
          </a:bodyPr>
          <a:lstStyle/>
          <a:p>
            <a:pPr marL="68580" indent="0">
              <a:lnSpc>
                <a:spcPct val="150000"/>
              </a:lnSpc>
              <a:buNone/>
            </a:pPr>
            <a:r>
              <a:rPr lang="zh-CN" altLang="en-US" sz="2800" dirty="0" smtClean="0">
                <a:latin typeface="黑体" panose="02010609060101010101" pitchFamily="49" charset="-122"/>
                <a:ea typeface="黑体" panose="02010609060101010101" pitchFamily="49" charset="-122"/>
              </a:rPr>
              <a:t>问题</a:t>
            </a:r>
            <a:r>
              <a:rPr lang="en-US" altLang="zh-CN" sz="2800" dirty="0" smtClean="0">
                <a:latin typeface="黑体" panose="02010609060101010101" pitchFamily="49" charset="-122"/>
                <a:ea typeface="黑体" panose="02010609060101010101" pitchFamily="49" charset="-122"/>
              </a:rPr>
              <a:t>1.</a:t>
            </a:r>
            <a:r>
              <a:rPr lang="zh-CN" altLang="en-US" sz="2800" dirty="0" smtClean="0">
                <a:latin typeface="黑体" panose="02010609060101010101" pitchFamily="49" charset="-122"/>
                <a:ea typeface="黑体" panose="02010609060101010101" pitchFamily="49" charset="-122"/>
              </a:rPr>
              <a:t>三级课程如何理解？</a:t>
            </a:r>
            <a:endParaRPr lang="en-US" altLang="zh-CN" sz="2800" dirty="0" smtClean="0">
              <a:latin typeface="黑体" panose="02010609060101010101" pitchFamily="49" charset="-122"/>
              <a:ea typeface="黑体" panose="02010609060101010101" pitchFamily="49" charset="-122"/>
            </a:endParaRPr>
          </a:p>
          <a:p>
            <a:pPr marL="68580" indent="0">
              <a:lnSpc>
                <a:spcPct val="150000"/>
              </a:lnSpc>
              <a:buNone/>
            </a:pPr>
            <a:r>
              <a:rPr lang="en-US" altLang="zh-CN" b="1" dirty="0" smtClean="0">
                <a:latin typeface="华文仿宋" panose="02010600040101010101" pitchFamily="2" charset="-122"/>
                <a:ea typeface="华文仿宋" panose="02010600040101010101" pitchFamily="2" charset="-122"/>
              </a:rPr>
              <a:t>1.</a:t>
            </a:r>
            <a:r>
              <a:rPr lang="zh-CN" altLang="en-US" b="1" dirty="0" smtClean="0">
                <a:latin typeface="华文仿宋" panose="02010600040101010101" pitchFamily="2" charset="-122"/>
                <a:ea typeface="华文仿宋" panose="02010600040101010101" pitchFamily="2" charset="-122"/>
              </a:rPr>
              <a:t>课程：学校为学生学习安排的学习内容的总和与学习进程的计划。广义与狭义。</a:t>
            </a:r>
            <a:endParaRPr lang="en-US" altLang="zh-CN" b="1" dirty="0" smtClean="0">
              <a:latin typeface="华文仿宋" panose="02010600040101010101" pitchFamily="2" charset="-122"/>
              <a:ea typeface="华文仿宋" panose="02010600040101010101" pitchFamily="2" charset="-122"/>
            </a:endParaRPr>
          </a:p>
          <a:p>
            <a:pPr marL="68580" indent="0">
              <a:lnSpc>
                <a:spcPct val="150000"/>
              </a:lnSpc>
              <a:buNone/>
            </a:pPr>
            <a:r>
              <a:rPr lang="en-US" altLang="zh-CN" b="1" dirty="0" smtClean="0">
                <a:latin typeface="华文仿宋" panose="02010600040101010101" pitchFamily="2" charset="-122"/>
                <a:ea typeface="华文仿宋" panose="02010600040101010101" pitchFamily="2" charset="-122"/>
              </a:rPr>
              <a:t>2.</a:t>
            </a:r>
            <a:r>
              <a:rPr lang="zh-CN" altLang="en-US" b="1" dirty="0" smtClean="0">
                <a:latin typeface="华文仿宋" panose="02010600040101010101" pitchFamily="2" charset="-122"/>
                <a:ea typeface="华文仿宋" panose="02010600040101010101" pitchFamily="2" charset="-122"/>
              </a:rPr>
              <a:t>三级课程：国家、地方和学校</a:t>
            </a:r>
            <a:endParaRPr lang="en-US" altLang="zh-CN" b="1" dirty="0">
              <a:latin typeface="华文仿宋" panose="02010600040101010101" pitchFamily="2" charset="-122"/>
              <a:ea typeface="华文仿宋" panose="02010600040101010101" pitchFamily="2" charset="-122"/>
            </a:endParaRPr>
          </a:p>
          <a:p>
            <a:pPr marL="68580" indent="0">
              <a:lnSpc>
                <a:spcPct val="150000"/>
              </a:lnSpc>
              <a:buNone/>
            </a:pPr>
            <a:r>
              <a:rPr lang="en-US" altLang="zh-CN" b="1" dirty="0" smtClean="0">
                <a:latin typeface="华文仿宋" panose="02010600040101010101" pitchFamily="2" charset="-122"/>
                <a:ea typeface="华文仿宋" panose="02010600040101010101" pitchFamily="2" charset="-122"/>
              </a:rPr>
              <a:t>    (</a:t>
            </a:r>
            <a:r>
              <a:rPr lang="zh-CN" altLang="en-US" b="1" dirty="0" smtClean="0">
                <a:latin typeface="华文仿宋" panose="02010600040101010101" pitchFamily="2" charset="-122"/>
                <a:ea typeface="华文仿宋" panose="02010600040101010101" pitchFamily="2" charset="-122"/>
              </a:rPr>
              <a:t>误解：“校本课程”与学校课程混淆。</a:t>
            </a:r>
            <a:r>
              <a:rPr lang="en-US" altLang="zh-CN" b="1" dirty="0" smtClean="0">
                <a:latin typeface="华文仿宋" panose="02010600040101010101" pitchFamily="2" charset="-122"/>
                <a:ea typeface="华文仿宋" panose="02010600040101010101" pitchFamily="2" charset="-122"/>
              </a:rPr>
              <a:t>)</a:t>
            </a:r>
          </a:p>
        </p:txBody>
      </p:sp>
    </p:spTree>
    <p:extLst>
      <p:ext uri="{BB962C8B-B14F-4D97-AF65-F5344CB8AC3E}">
        <p14:creationId xmlns="" xmlns:p14="http://schemas.microsoft.com/office/powerpoint/2010/main" val="1331996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628800"/>
            <a:ext cx="6777317" cy="4203829"/>
          </a:xfrm>
        </p:spPr>
        <p:txBody>
          <a:bodyPr>
            <a:normAutofit/>
          </a:bodyPr>
          <a:lstStyle/>
          <a:p>
            <a:pPr marL="68580" indent="0">
              <a:lnSpc>
                <a:spcPct val="150000"/>
              </a:lnSpc>
              <a:buNone/>
            </a:pPr>
            <a:r>
              <a:rPr lang="en-US" altLang="zh-CN" b="1" dirty="0" smtClean="0">
                <a:latin typeface="华文仿宋" panose="02010600040101010101" pitchFamily="2" charset="-122"/>
                <a:ea typeface="华文仿宋" panose="02010600040101010101" pitchFamily="2" charset="-122"/>
              </a:rPr>
              <a:t>3.</a:t>
            </a:r>
            <a:r>
              <a:rPr lang="zh-CN" altLang="en-US" b="1" dirty="0" smtClean="0">
                <a:latin typeface="华文仿宋" panose="02010600040101010101" pitchFamily="2" charset="-122"/>
                <a:ea typeface="华文仿宋" panose="02010600040101010101" pitchFamily="2" charset="-122"/>
              </a:rPr>
              <a:t>校本</a:t>
            </a:r>
            <a:r>
              <a:rPr lang="zh-CN" altLang="en-US" b="1" dirty="0">
                <a:latin typeface="华文仿宋" panose="02010600040101010101" pitchFamily="2" charset="-122"/>
                <a:ea typeface="华文仿宋" panose="02010600040101010101" pitchFamily="2" charset="-122"/>
              </a:rPr>
              <a:t>课程</a:t>
            </a:r>
            <a:r>
              <a:rPr lang="zh-CN" altLang="en-US" b="1" dirty="0" smtClean="0">
                <a:latin typeface="华文仿宋" panose="02010600040101010101" pitchFamily="2" charset="-122"/>
                <a:ea typeface="华文仿宋" panose="02010600040101010101" pitchFamily="2" charset="-122"/>
              </a:rPr>
              <a:t>：是根据学校实际</a:t>
            </a:r>
            <a:r>
              <a:rPr lang="en-US" altLang="zh-CN" b="1" dirty="0" smtClean="0">
                <a:latin typeface="华文仿宋" panose="02010600040101010101" pitchFamily="2" charset="-122"/>
                <a:ea typeface="华文仿宋" panose="02010600040101010101" pitchFamily="2" charset="-122"/>
              </a:rPr>
              <a:t>(</a:t>
            </a:r>
            <a:r>
              <a:rPr lang="zh-CN" altLang="en-US" b="1" dirty="0" smtClean="0">
                <a:latin typeface="华文仿宋" panose="02010600040101010101" pitchFamily="2" charset="-122"/>
                <a:ea typeface="华文仿宋" panose="02010600040101010101" pitchFamily="2" charset="-122"/>
              </a:rPr>
              <a:t>教师、学校与环境</a:t>
            </a:r>
            <a:r>
              <a:rPr lang="en-US" altLang="zh-CN" b="1" dirty="0" smtClean="0">
                <a:latin typeface="华文仿宋" panose="02010600040101010101" pitchFamily="2" charset="-122"/>
                <a:ea typeface="华文仿宋" panose="02010600040101010101" pitchFamily="2" charset="-122"/>
              </a:rPr>
              <a:t>)</a:t>
            </a:r>
            <a:r>
              <a:rPr lang="zh-CN" altLang="en-US" b="1" dirty="0" smtClean="0">
                <a:latin typeface="华文仿宋" panose="02010600040101010101" pitchFamily="2" charset="-122"/>
                <a:ea typeface="华文仿宋" panose="02010600040101010101" pitchFamily="2" charset="-122"/>
              </a:rPr>
              <a:t>而设计的适用于学校教育的课程体系。包括：</a:t>
            </a:r>
            <a:endParaRPr lang="en-US" altLang="zh-CN" b="1" dirty="0">
              <a:latin typeface="华文仿宋" panose="02010600040101010101" pitchFamily="2" charset="-122"/>
              <a:ea typeface="华文仿宋" panose="02010600040101010101" pitchFamily="2" charset="-122"/>
            </a:endParaRPr>
          </a:p>
          <a:p>
            <a:pPr marL="68580" indent="0">
              <a:lnSpc>
                <a:spcPct val="150000"/>
              </a:lnSpc>
              <a:buNone/>
            </a:pPr>
            <a:r>
              <a:rPr lang="zh-CN" altLang="en-US" b="1" dirty="0" smtClean="0">
                <a:latin typeface="华文仿宋" panose="02010600040101010101" pitchFamily="2" charset="-122"/>
                <a:ea typeface="华文仿宋" panose="02010600040101010101" pitchFamily="2" charset="-122"/>
              </a:rPr>
              <a:t>（</a:t>
            </a:r>
            <a:r>
              <a:rPr lang="en-US" altLang="zh-CN" b="1" dirty="0" smtClean="0">
                <a:latin typeface="华文仿宋" panose="02010600040101010101" pitchFamily="2" charset="-122"/>
                <a:ea typeface="华文仿宋" panose="02010600040101010101" pitchFamily="2" charset="-122"/>
              </a:rPr>
              <a:t>1</a:t>
            </a:r>
            <a:r>
              <a:rPr lang="zh-CN" altLang="en-US" b="1" dirty="0" smtClean="0">
                <a:latin typeface="华文仿宋" panose="02010600040101010101" pitchFamily="2" charset="-122"/>
                <a:ea typeface="华文仿宋" panose="02010600040101010101" pitchFamily="2" charset="-122"/>
              </a:rPr>
              <a:t>）国家课程（需要校本化）</a:t>
            </a:r>
            <a:endParaRPr lang="en-US" altLang="zh-CN" b="1" dirty="0" smtClean="0">
              <a:latin typeface="华文仿宋" panose="02010600040101010101" pitchFamily="2" charset="-122"/>
              <a:ea typeface="华文仿宋" panose="02010600040101010101" pitchFamily="2" charset="-122"/>
            </a:endParaRPr>
          </a:p>
          <a:p>
            <a:pPr marL="68580" indent="0">
              <a:lnSpc>
                <a:spcPct val="150000"/>
              </a:lnSpc>
              <a:buNone/>
            </a:pPr>
            <a:r>
              <a:rPr lang="zh-CN" altLang="en-US" b="1" dirty="0" smtClean="0">
                <a:latin typeface="华文仿宋" panose="02010600040101010101" pitchFamily="2" charset="-122"/>
                <a:ea typeface="华文仿宋" panose="02010600040101010101" pitchFamily="2" charset="-122"/>
              </a:rPr>
              <a:t>（</a:t>
            </a:r>
            <a:r>
              <a:rPr lang="en-US" altLang="zh-CN" b="1" dirty="0" smtClean="0">
                <a:latin typeface="华文仿宋" panose="02010600040101010101" pitchFamily="2" charset="-122"/>
                <a:ea typeface="华文仿宋" panose="02010600040101010101" pitchFamily="2" charset="-122"/>
              </a:rPr>
              <a:t>2</a:t>
            </a:r>
            <a:r>
              <a:rPr lang="zh-CN" altLang="en-US" b="1" dirty="0" smtClean="0">
                <a:latin typeface="华文仿宋" panose="02010600040101010101" pitchFamily="2" charset="-122"/>
                <a:ea typeface="华文仿宋" panose="02010600040101010101" pitchFamily="2" charset="-122"/>
              </a:rPr>
              <a:t>）</a:t>
            </a:r>
            <a:r>
              <a:rPr lang="zh-CN" altLang="en-US" b="1" dirty="0">
                <a:latin typeface="华文仿宋" panose="02010600040101010101" pitchFamily="2" charset="-122"/>
                <a:ea typeface="华文仿宋" panose="02010600040101010101" pitchFamily="2" charset="-122"/>
              </a:rPr>
              <a:t>地方</a:t>
            </a:r>
            <a:r>
              <a:rPr lang="zh-CN" altLang="en-US" b="1" dirty="0" smtClean="0">
                <a:latin typeface="华文仿宋" panose="02010600040101010101" pitchFamily="2" charset="-122"/>
                <a:ea typeface="华文仿宋" panose="02010600040101010101" pitchFamily="2" charset="-122"/>
              </a:rPr>
              <a:t>课程（整合实施）</a:t>
            </a:r>
            <a:endParaRPr lang="en-US" altLang="zh-CN" b="1" dirty="0" smtClean="0">
              <a:latin typeface="华文仿宋" panose="02010600040101010101" pitchFamily="2" charset="-122"/>
              <a:ea typeface="华文仿宋" panose="02010600040101010101" pitchFamily="2" charset="-122"/>
            </a:endParaRPr>
          </a:p>
          <a:p>
            <a:pPr marL="68580" indent="0">
              <a:lnSpc>
                <a:spcPct val="150000"/>
              </a:lnSpc>
              <a:buNone/>
            </a:pPr>
            <a:r>
              <a:rPr lang="zh-CN" altLang="en-US" b="1" dirty="0" smtClean="0">
                <a:latin typeface="华文仿宋" panose="02010600040101010101" pitchFamily="2" charset="-122"/>
                <a:ea typeface="华文仿宋" panose="02010600040101010101" pitchFamily="2" charset="-122"/>
              </a:rPr>
              <a:t>（</a:t>
            </a:r>
            <a:r>
              <a:rPr lang="en-US" altLang="zh-CN" b="1" dirty="0" smtClean="0">
                <a:latin typeface="华文仿宋" panose="02010600040101010101" pitchFamily="2" charset="-122"/>
                <a:ea typeface="华文仿宋" panose="02010600040101010101" pitchFamily="2" charset="-122"/>
              </a:rPr>
              <a:t>3</a:t>
            </a:r>
            <a:r>
              <a:rPr lang="zh-CN" altLang="en-US" b="1" dirty="0" smtClean="0">
                <a:latin typeface="华文仿宋" panose="02010600040101010101" pitchFamily="2" charset="-122"/>
                <a:ea typeface="华文仿宋" panose="02010600040101010101" pitchFamily="2" charset="-122"/>
              </a:rPr>
              <a:t>）</a:t>
            </a:r>
            <a:r>
              <a:rPr lang="zh-CN" altLang="en-US" b="1" dirty="0">
                <a:latin typeface="华文仿宋" panose="02010600040101010101" pitchFamily="2" charset="-122"/>
                <a:ea typeface="华文仿宋" panose="02010600040101010101" pitchFamily="2" charset="-122"/>
              </a:rPr>
              <a:t>学校</a:t>
            </a:r>
            <a:r>
              <a:rPr lang="zh-CN" altLang="en-US" b="1" dirty="0" smtClean="0">
                <a:latin typeface="华文仿宋" panose="02010600040101010101" pitchFamily="2" charset="-122"/>
                <a:ea typeface="华文仿宋" panose="02010600040101010101" pitchFamily="2" charset="-122"/>
              </a:rPr>
              <a:t>课程（可选择、个性化）</a:t>
            </a:r>
            <a:endParaRPr lang="en-US" altLang="zh-CN" b="1" u="sng" dirty="0" smtClean="0">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36884823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608" y="1412776"/>
            <a:ext cx="6777317" cy="4203829"/>
          </a:xfrm>
        </p:spPr>
        <p:txBody>
          <a:bodyPr>
            <a:normAutofit/>
          </a:bodyPr>
          <a:lstStyle/>
          <a:p>
            <a:pPr marL="68580" indent="0">
              <a:lnSpc>
                <a:spcPct val="150000"/>
              </a:lnSpc>
              <a:buNone/>
            </a:pPr>
            <a:r>
              <a:rPr lang="zh-CN" altLang="en-US" sz="2800" dirty="0" smtClean="0">
                <a:latin typeface="黑体" panose="02010609060101010101" pitchFamily="49" charset="-122"/>
                <a:ea typeface="黑体" panose="02010609060101010101" pitchFamily="49" charset="-122"/>
              </a:rPr>
              <a:t>问题</a:t>
            </a:r>
            <a:r>
              <a:rPr lang="en-US" altLang="zh-CN" sz="2800" dirty="0" smtClean="0">
                <a:latin typeface="黑体" panose="02010609060101010101" pitchFamily="49" charset="-122"/>
                <a:ea typeface="黑体" panose="02010609060101010101" pitchFamily="49" charset="-122"/>
              </a:rPr>
              <a:t>2.</a:t>
            </a:r>
            <a:r>
              <a:rPr lang="zh-CN" altLang="en-US" sz="2800" dirty="0" smtClean="0">
                <a:latin typeface="黑体" panose="02010609060101010101" pitchFamily="49" charset="-122"/>
                <a:ea typeface="黑体" panose="02010609060101010101" pitchFamily="49" charset="-122"/>
              </a:rPr>
              <a:t>为什么要创建学校课程？</a:t>
            </a:r>
            <a:endParaRPr lang="en-US" altLang="zh-CN" sz="2800" dirty="0" smtClean="0">
              <a:latin typeface="黑体" panose="02010609060101010101" pitchFamily="49" charset="-122"/>
              <a:ea typeface="黑体" panose="02010609060101010101" pitchFamily="49" charset="-122"/>
            </a:endParaRPr>
          </a:p>
          <a:p>
            <a:pPr marL="68580" indent="0">
              <a:lnSpc>
                <a:spcPct val="150000"/>
              </a:lnSpc>
              <a:buNone/>
            </a:pPr>
            <a:r>
              <a:rPr lang="en-US" altLang="zh-CN" b="1" dirty="0" smtClean="0">
                <a:latin typeface="华文仿宋" panose="02010600040101010101" pitchFamily="2" charset="-122"/>
                <a:ea typeface="华文仿宋" panose="02010600040101010101" pitchFamily="2" charset="-122"/>
              </a:rPr>
              <a:t>1.</a:t>
            </a:r>
            <a:r>
              <a:rPr lang="zh-CN" altLang="en-US" b="1" dirty="0" smtClean="0">
                <a:latin typeface="华文仿宋" panose="02010600040101010101" pitchFamily="2" charset="-122"/>
                <a:ea typeface="华文仿宋" panose="02010600040101010101" pitchFamily="2" charset="-122"/>
              </a:rPr>
              <a:t>我国基础教育的客观评价</a:t>
            </a:r>
            <a:endParaRPr lang="en-US" altLang="zh-CN" b="1" dirty="0" smtClean="0">
              <a:latin typeface="华文仿宋" panose="02010600040101010101" pitchFamily="2" charset="-122"/>
              <a:ea typeface="华文仿宋" panose="02010600040101010101" pitchFamily="2" charset="-122"/>
            </a:endParaRPr>
          </a:p>
          <a:p>
            <a:pPr>
              <a:lnSpc>
                <a:spcPct val="150000"/>
              </a:lnSpc>
            </a:pPr>
            <a:r>
              <a:rPr lang="zh-CN" altLang="en-US" b="1" dirty="0" smtClean="0">
                <a:latin typeface="华文仿宋" panose="02010600040101010101" pitchFamily="2" charset="-122"/>
                <a:ea typeface="华文仿宋" panose="02010600040101010101" pitchFamily="2" charset="-122"/>
              </a:rPr>
              <a:t>优势：基础知识与基本训练保证了知识掌握的扎实有效</a:t>
            </a:r>
            <a:endParaRPr lang="en-US" altLang="zh-CN" b="1" dirty="0" smtClean="0">
              <a:latin typeface="华文仿宋" panose="02010600040101010101" pitchFamily="2" charset="-122"/>
              <a:ea typeface="华文仿宋" panose="02010600040101010101" pitchFamily="2" charset="-122"/>
            </a:endParaRPr>
          </a:p>
          <a:p>
            <a:pPr>
              <a:lnSpc>
                <a:spcPct val="150000"/>
              </a:lnSpc>
            </a:pPr>
            <a:r>
              <a:rPr lang="zh-CN" altLang="en-US" b="1" dirty="0" smtClean="0">
                <a:latin typeface="华文仿宋" panose="02010600040101010101" pitchFamily="2" charset="-122"/>
                <a:ea typeface="华文仿宋" panose="02010600040101010101" pitchFamily="2" charset="-122"/>
              </a:rPr>
              <a:t>问题：基于真实情境的问题解决能力与创新能力；学生优势才能和尖子学生的培育与发展</a:t>
            </a:r>
            <a:endParaRPr lang="zh-CN" altLang="en-US" b="1" dirty="0">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34937267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15616" y="764704"/>
            <a:ext cx="6777317" cy="5688632"/>
          </a:xfrm>
        </p:spPr>
        <p:txBody>
          <a:bodyPr/>
          <a:lstStyle/>
          <a:p>
            <a:pPr>
              <a:lnSpc>
                <a:spcPct val="150000"/>
              </a:lnSpc>
            </a:pPr>
            <a:r>
              <a:rPr lang="zh-CN" altLang="en-US" b="1" dirty="0" smtClean="0">
                <a:latin typeface="华文仿宋" panose="02010600040101010101" pitchFamily="2" charset="-122"/>
                <a:ea typeface="华文仿宋" panose="02010600040101010101" pitchFamily="2" charset="-122"/>
              </a:rPr>
              <a:t>对策：重视对“人”的基本素养的培育；重视对“才”的发现与培育</a:t>
            </a:r>
            <a:endParaRPr lang="en-US" altLang="zh-CN" b="1" dirty="0" smtClean="0">
              <a:latin typeface="华文仿宋" panose="02010600040101010101" pitchFamily="2" charset="-122"/>
              <a:ea typeface="华文仿宋" panose="02010600040101010101" pitchFamily="2" charset="-122"/>
            </a:endParaRPr>
          </a:p>
          <a:p>
            <a:pPr marL="68580" indent="0">
              <a:lnSpc>
                <a:spcPct val="150000"/>
              </a:lnSpc>
              <a:buNone/>
            </a:pPr>
            <a:r>
              <a:rPr lang="en-US" altLang="zh-CN" b="1" dirty="0" smtClean="0">
                <a:latin typeface="华文仿宋" panose="02010600040101010101" pitchFamily="2" charset="-122"/>
                <a:ea typeface="华文仿宋" panose="02010600040101010101" pitchFamily="2" charset="-122"/>
              </a:rPr>
              <a:t>2.</a:t>
            </a:r>
            <a:r>
              <a:rPr lang="zh-CN" altLang="en-US" b="1" dirty="0" smtClean="0">
                <a:latin typeface="华文仿宋" panose="02010600040101010101" pitchFamily="2" charset="-122"/>
                <a:ea typeface="华文仿宋" panose="02010600040101010101" pitchFamily="2" charset="-122"/>
              </a:rPr>
              <a:t>改进人才培育模式</a:t>
            </a:r>
            <a:r>
              <a:rPr lang="en-US" altLang="zh-CN" b="1" dirty="0" smtClean="0">
                <a:latin typeface="华文仿宋" panose="02010600040101010101" pitchFamily="2" charset="-122"/>
                <a:ea typeface="华文仿宋" panose="02010600040101010101" pitchFamily="2" charset="-122"/>
              </a:rPr>
              <a:t>=</a:t>
            </a:r>
            <a:r>
              <a:rPr lang="zh-CN" altLang="en-US" b="1" dirty="0" smtClean="0">
                <a:latin typeface="华文仿宋" panose="02010600040101010101" pitchFamily="2" charset="-122"/>
                <a:ea typeface="华文仿宋" panose="02010600040101010101" pitchFamily="2" charset="-122"/>
              </a:rPr>
              <a:t>改革课程</a:t>
            </a:r>
            <a:endParaRPr lang="en-US" altLang="zh-CN" b="1" dirty="0" smtClean="0">
              <a:latin typeface="华文仿宋" panose="02010600040101010101" pitchFamily="2" charset="-122"/>
              <a:ea typeface="华文仿宋" panose="02010600040101010101" pitchFamily="2" charset="-122"/>
            </a:endParaRPr>
          </a:p>
        </p:txBody>
      </p:sp>
      <p:graphicFrame>
        <p:nvGraphicFramePr>
          <p:cNvPr id="4" name="图示 3"/>
          <p:cNvGraphicFramePr/>
          <p:nvPr>
            <p:extLst>
              <p:ext uri="{D42A27DB-BD31-4B8C-83A1-F6EECF244321}">
                <p14:modId xmlns="" xmlns:p14="http://schemas.microsoft.com/office/powerpoint/2010/main" val="2077627464"/>
              </p:ext>
            </p:extLst>
          </p:nvPr>
        </p:nvGraphicFramePr>
        <p:xfrm>
          <a:off x="1907704" y="2780928"/>
          <a:ext cx="5663952" cy="3703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91091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43608" y="1268760"/>
            <a:ext cx="6777317" cy="3508977"/>
          </a:xfrm>
        </p:spPr>
        <p:txBody>
          <a:bodyPr>
            <a:normAutofit/>
          </a:bodyPr>
          <a:lstStyle/>
          <a:p>
            <a:pPr marL="68580" indent="0">
              <a:lnSpc>
                <a:spcPct val="150000"/>
              </a:lnSpc>
              <a:buNone/>
            </a:pPr>
            <a:r>
              <a:rPr lang="zh-CN" altLang="en-US" sz="2800" dirty="0" smtClean="0">
                <a:latin typeface="黑体" panose="02010609060101010101" pitchFamily="49" charset="-122"/>
                <a:ea typeface="黑体" panose="02010609060101010101" pitchFamily="49" charset="-122"/>
              </a:rPr>
              <a:t>问题</a:t>
            </a:r>
            <a:r>
              <a:rPr lang="en-US" altLang="zh-CN" sz="2800" dirty="0" smtClean="0">
                <a:latin typeface="黑体" panose="02010609060101010101" pitchFamily="49" charset="-122"/>
                <a:ea typeface="黑体" panose="02010609060101010101" pitchFamily="49" charset="-122"/>
              </a:rPr>
              <a:t>3.</a:t>
            </a:r>
            <a:r>
              <a:rPr lang="zh-CN" altLang="en-US" sz="2800" dirty="0" smtClean="0">
                <a:latin typeface="黑体" panose="02010609060101010101" pitchFamily="49" charset="-122"/>
                <a:ea typeface="黑体" panose="02010609060101010101" pitchFamily="49" charset="-122"/>
              </a:rPr>
              <a:t>深化课改的指导思想是什么？</a:t>
            </a:r>
            <a:r>
              <a:rPr lang="zh-CN" altLang="en-US" b="1" dirty="0">
                <a:latin typeface="华文仿宋" panose="02010600040101010101" pitchFamily="2" charset="-122"/>
                <a:ea typeface="华文仿宋" panose="02010600040101010101" pitchFamily="2" charset="-122"/>
              </a:rPr>
              <a:t/>
            </a:r>
            <a:br>
              <a:rPr lang="zh-CN" altLang="en-US" b="1" dirty="0">
                <a:latin typeface="华文仿宋" panose="02010600040101010101" pitchFamily="2" charset="-122"/>
                <a:ea typeface="华文仿宋" panose="02010600040101010101" pitchFamily="2" charset="-122"/>
              </a:rPr>
            </a:br>
            <a:r>
              <a:rPr lang="zh-CN" altLang="en-US" b="1" dirty="0">
                <a:latin typeface="华文仿宋" panose="02010600040101010101" pitchFamily="2" charset="-122"/>
                <a:ea typeface="华文仿宋" panose="02010600040101010101" pitchFamily="2" charset="-122"/>
              </a:rPr>
              <a:t>    遵循教育规律和学生成长规律，面向全体学生，改革育人模式，推进因材施教，保护和培养每一位学生的学习兴趣，充分调动每一位学生的学习积极性，开发和培育每一位学生的学习潜能和特长，让每一位学生愉快学习、幸福成长。</a:t>
            </a:r>
          </a:p>
          <a:p>
            <a:endParaRPr lang="zh-CN" altLang="en-US" dirty="0"/>
          </a:p>
        </p:txBody>
      </p:sp>
    </p:spTree>
    <p:extLst>
      <p:ext uri="{BB962C8B-B14F-4D97-AF65-F5344CB8AC3E}">
        <p14:creationId xmlns="" xmlns:p14="http://schemas.microsoft.com/office/powerpoint/2010/main" val="3773312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43492" y="2323652"/>
            <a:ext cx="7056900" cy="3508977"/>
          </a:xfrm>
        </p:spPr>
        <p:txBody>
          <a:bodyPr>
            <a:normAutofit/>
          </a:bodyPr>
          <a:lstStyle/>
          <a:p>
            <a:pPr>
              <a:buNone/>
            </a:pPr>
            <a:r>
              <a:rPr lang="en-US" altLang="zh-CN" sz="2800" dirty="0" smtClean="0">
                <a:solidFill>
                  <a:srgbClr val="0070C0"/>
                </a:solidFill>
              </a:rPr>
              <a:t>        </a:t>
            </a:r>
            <a:r>
              <a:rPr lang="zh-CN" altLang="zh-CN" sz="2800" dirty="0" smtClean="0">
                <a:solidFill>
                  <a:srgbClr val="0070C0"/>
                </a:solidFill>
              </a:rPr>
              <a:t>遵循教育规律和学生成长规律，面向全体学生，改革育人模式，推进因材施教，保护和培养每一位学生的学习兴趣，充分调动每一位学生的学习积极性，开发和培育每一位学生的学习潜能和特长，让每一位学生愉快学习、幸福成长</a:t>
            </a:r>
            <a:r>
              <a:rPr lang="zh-CN" altLang="zh-CN" sz="2800" dirty="0" smtClean="0">
                <a:solidFill>
                  <a:srgbClr val="7030A0"/>
                </a:solidFill>
              </a:rPr>
              <a:t>。</a:t>
            </a:r>
            <a:endParaRPr lang="zh-CN" altLang="en-US" sz="2800" dirty="0">
              <a:solidFill>
                <a:srgbClr val="7030A0"/>
              </a:solidFill>
            </a:endParaRPr>
          </a:p>
        </p:txBody>
      </p:sp>
      <p:sp>
        <p:nvSpPr>
          <p:cNvPr id="3" name="标题 2"/>
          <p:cNvSpPr>
            <a:spLocks noGrp="1"/>
          </p:cNvSpPr>
          <p:nvPr>
            <p:ph type="title"/>
          </p:nvPr>
        </p:nvSpPr>
        <p:spPr/>
        <p:txBody>
          <a:bodyPr/>
          <a:lstStyle/>
          <a:p>
            <a:r>
              <a:rPr lang="zh-CN" altLang="en-US" dirty="0" smtClean="0"/>
              <a:t>一、指导思想</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340768"/>
            <a:ext cx="6777317" cy="4491861"/>
          </a:xfrm>
        </p:spPr>
        <p:txBody>
          <a:bodyPr/>
          <a:lstStyle/>
          <a:p>
            <a:pPr marL="68580" indent="0">
              <a:lnSpc>
                <a:spcPct val="150000"/>
              </a:lnSpc>
              <a:buNone/>
            </a:pPr>
            <a:r>
              <a:rPr lang="zh-CN" altLang="en-US" sz="2800" dirty="0" smtClean="0">
                <a:latin typeface="黑体" panose="02010609060101010101" pitchFamily="49" charset="-122"/>
                <a:ea typeface="黑体" panose="02010609060101010101" pitchFamily="49" charset="-122"/>
              </a:rPr>
              <a:t>问题</a:t>
            </a:r>
            <a:r>
              <a:rPr lang="en-US" altLang="zh-CN" sz="2800" dirty="0" smtClean="0">
                <a:latin typeface="黑体" panose="02010609060101010101" pitchFamily="49" charset="-122"/>
                <a:ea typeface="黑体" panose="02010609060101010101" pitchFamily="49" charset="-122"/>
              </a:rPr>
              <a:t>4.</a:t>
            </a:r>
            <a:r>
              <a:rPr lang="zh-CN" altLang="en-US" sz="2800" dirty="0" smtClean="0">
                <a:latin typeface="黑体" panose="02010609060101010101" pitchFamily="49" charset="-122"/>
                <a:ea typeface="黑体" panose="02010609060101010101" pitchFamily="49" charset="-122"/>
              </a:rPr>
              <a:t>如何理解选择性教育思想？</a:t>
            </a:r>
            <a:r>
              <a:rPr lang="zh-CN" altLang="en-US" b="1" dirty="0">
                <a:latin typeface="华文仿宋" panose="02010600040101010101" pitchFamily="2" charset="-122"/>
                <a:ea typeface="华文仿宋" panose="02010600040101010101" pitchFamily="2" charset="-122"/>
              </a:rPr>
              <a:t/>
            </a:r>
            <a:br>
              <a:rPr lang="zh-CN" altLang="en-US" b="1" dirty="0">
                <a:latin typeface="华文仿宋" panose="02010600040101010101" pitchFamily="2" charset="-122"/>
                <a:ea typeface="华文仿宋" panose="02010600040101010101" pitchFamily="2" charset="-122"/>
              </a:rPr>
            </a:br>
            <a:r>
              <a:rPr lang="zh-CN" altLang="en-US" b="1" dirty="0">
                <a:latin typeface="华文仿宋" panose="02010600040101010101" pitchFamily="2" charset="-122"/>
                <a:ea typeface="华文仿宋" panose="02010600040101010101" pitchFamily="2" charset="-122"/>
              </a:rPr>
              <a:t>    </a:t>
            </a:r>
            <a:r>
              <a:rPr lang="zh-CN" altLang="en-US" b="1" dirty="0" smtClean="0">
                <a:latin typeface="华文仿宋" panose="02010600040101010101" pitchFamily="2" charset="-122"/>
                <a:ea typeface="华文仿宋" panose="02010600040101010101" pitchFamily="2" charset="-122"/>
              </a:rPr>
              <a:t>总目标：在</a:t>
            </a:r>
            <a:r>
              <a:rPr lang="zh-CN" altLang="en-US" b="1" dirty="0">
                <a:latin typeface="华文仿宋" panose="02010600040101010101" pitchFamily="2" charset="-122"/>
                <a:ea typeface="华文仿宋" panose="02010600040101010101" pitchFamily="2" charset="-122"/>
              </a:rPr>
              <a:t>体现义务教育基础性、全面性和公平性的基础上，强化</a:t>
            </a:r>
            <a:r>
              <a:rPr lang="zh-CN" altLang="en-US" sz="2800" b="1" dirty="0">
                <a:solidFill>
                  <a:srgbClr val="0033CC"/>
                </a:solidFill>
                <a:latin typeface="华文仿宋" panose="02010600040101010101" pitchFamily="2" charset="-122"/>
                <a:ea typeface="华文仿宋" panose="02010600040101010101" pitchFamily="2" charset="-122"/>
              </a:rPr>
              <a:t>选择性</a:t>
            </a:r>
            <a:r>
              <a:rPr lang="zh-CN" altLang="en-US" b="1" dirty="0">
                <a:latin typeface="华文仿宋" panose="02010600040101010101" pitchFamily="2" charset="-122"/>
                <a:ea typeface="华文仿宋" panose="02010600040101010101" pitchFamily="2" charset="-122"/>
              </a:rPr>
              <a:t>教育思想，进一步完善课程体系，加强课程建设，创新教学方法，改进教育评价，积极推进差异化、个性化教育，促进学生全面而有个性的发展</a:t>
            </a:r>
            <a:r>
              <a:rPr lang="zh-CN" altLang="en-US" b="1" dirty="0" smtClean="0">
                <a:latin typeface="华文仿宋" panose="02010600040101010101" pitchFamily="2" charset="-122"/>
                <a:ea typeface="华文仿宋" panose="02010600040101010101" pitchFamily="2" charset="-122"/>
              </a:rPr>
              <a:t>。</a:t>
            </a:r>
            <a:endParaRPr lang="zh-CN" altLang="en-US" b="1" dirty="0">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9814559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484784"/>
            <a:ext cx="6777317" cy="4347845"/>
          </a:xfrm>
        </p:spPr>
        <p:txBody>
          <a:bodyPr>
            <a:normAutofit/>
          </a:bodyPr>
          <a:lstStyle/>
          <a:p>
            <a:pPr marL="68580" indent="0">
              <a:lnSpc>
                <a:spcPct val="150000"/>
              </a:lnSpc>
              <a:buNone/>
            </a:pPr>
            <a:r>
              <a:rPr lang="zh-CN" altLang="en-US" dirty="0" smtClean="0">
                <a:solidFill>
                  <a:schemeClr val="tx1"/>
                </a:solidFill>
                <a:latin typeface="黑体" panose="02010609060101010101" pitchFamily="49" charset="-122"/>
                <a:ea typeface="黑体" panose="02010609060101010101" pitchFamily="49" charset="-122"/>
              </a:rPr>
              <a:t>重点理解</a:t>
            </a:r>
            <a:endParaRPr lang="en-US" altLang="zh-CN" dirty="0" smtClean="0">
              <a:solidFill>
                <a:schemeClr val="tx1"/>
              </a:solidFill>
              <a:latin typeface="黑体" panose="02010609060101010101" pitchFamily="49" charset="-122"/>
              <a:ea typeface="黑体" panose="02010609060101010101" pitchFamily="49" charset="-122"/>
            </a:endParaRPr>
          </a:p>
          <a:p>
            <a:pPr>
              <a:lnSpc>
                <a:spcPct val="150000"/>
              </a:lnSpc>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拓展性课程是具有选择性的，选择权是学生的，而不是校长的。</a:t>
            </a:r>
            <a:endParaRPr lang="en-US" altLang="zh-CN" b="1" dirty="0">
              <a:solidFill>
                <a:schemeClr val="tx1"/>
              </a:solidFill>
              <a:latin typeface="华文仿宋" panose="02010600040101010101" pitchFamily="2" charset="-122"/>
              <a:ea typeface="华文仿宋" panose="02010600040101010101" pitchFamily="2" charset="-122"/>
            </a:endParaRPr>
          </a:p>
          <a:p>
            <a:pPr>
              <a:lnSpc>
                <a:spcPct val="150000"/>
              </a:lnSpc>
              <a:buFont typeface="Wingdings" panose="05000000000000000000" pitchFamily="2" charset="2"/>
              <a:buChar char="ü"/>
            </a:pPr>
            <a:r>
              <a:rPr lang="zh-CN" altLang="en-US" b="1" dirty="0" smtClean="0">
                <a:latin typeface="华文仿宋" panose="02010600040101010101" pitchFamily="2" charset="-122"/>
                <a:ea typeface="华文仿宋" panose="02010600040101010101" pitchFamily="2" charset="-122"/>
              </a:rPr>
              <a:t>学生的选择权可保证学生的个性发展和差异发展</a:t>
            </a:r>
            <a:endParaRPr lang="en-US" altLang="zh-CN" b="1" dirty="0" smtClean="0">
              <a:latin typeface="华文仿宋" panose="02010600040101010101" pitchFamily="2" charset="-122"/>
              <a:ea typeface="华文仿宋" panose="02010600040101010101" pitchFamily="2" charset="-122"/>
            </a:endParaRPr>
          </a:p>
          <a:p>
            <a:pPr>
              <a:lnSpc>
                <a:spcPct val="150000"/>
              </a:lnSpc>
              <a:buFont typeface="Wingdings" panose="05000000000000000000" pitchFamily="2" charset="2"/>
              <a:buChar char="ü"/>
            </a:pPr>
            <a:r>
              <a:rPr lang="zh-CN" altLang="en-US" b="1" dirty="0" smtClean="0">
                <a:latin typeface="华文仿宋" panose="02010600040101010101" pitchFamily="2" charset="-122"/>
                <a:ea typeface="华文仿宋" panose="02010600040101010101" pitchFamily="2" charset="-122"/>
              </a:rPr>
              <a:t>全体学生必须共同学习的课程是学校基础课程</a:t>
            </a:r>
            <a:endParaRPr lang="en-US" altLang="zh-CN" b="1" dirty="0" smtClean="0">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19680842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cbl\appdata\roaming\360se6\User Data\temp\51800709_2.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67544" y="620688"/>
            <a:ext cx="8280920" cy="602864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0369931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43608" y="908720"/>
            <a:ext cx="7200800" cy="4733114"/>
          </a:xfrm>
        </p:spPr>
        <p:txBody>
          <a:bodyPr>
            <a:normAutofit/>
          </a:bodyPr>
          <a:lstStyle/>
          <a:p>
            <a:pPr marL="68580" indent="0">
              <a:lnSpc>
                <a:spcPct val="200000"/>
              </a:lnSpc>
              <a:buNone/>
            </a:pPr>
            <a:r>
              <a:rPr lang="zh-CN" altLang="en-US" sz="2800" dirty="0" smtClean="0">
                <a:solidFill>
                  <a:schemeClr val="tx1"/>
                </a:solidFill>
                <a:latin typeface="黑体" panose="02010609060101010101" pitchFamily="49" charset="-122"/>
                <a:ea typeface="黑体" panose="02010609060101010101" pitchFamily="49" charset="-122"/>
              </a:rPr>
              <a:t>问题</a:t>
            </a:r>
            <a:r>
              <a:rPr lang="en-US" altLang="zh-CN" sz="2800" dirty="0" smtClean="0">
                <a:solidFill>
                  <a:schemeClr val="tx1"/>
                </a:solidFill>
                <a:latin typeface="黑体" panose="02010609060101010101" pitchFamily="49" charset="-122"/>
                <a:ea typeface="黑体" panose="02010609060101010101" pitchFamily="49" charset="-122"/>
              </a:rPr>
              <a:t>5.</a:t>
            </a:r>
            <a:r>
              <a:rPr lang="zh-CN" altLang="en-US" sz="2800" dirty="0" smtClean="0">
                <a:solidFill>
                  <a:schemeClr val="tx1"/>
                </a:solidFill>
                <a:latin typeface="黑体" panose="02010609060101010101" pitchFamily="49" charset="-122"/>
                <a:ea typeface="黑体" panose="02010609060101010101" pitchFamily="49" charset="-122"/>
              </a:rPr>
              <a:t>改革</a:t>
            </a:r>
            <a:r>
              <a:rPr lang="zh-CN" altLang="en-US" sz="2800" dirty="0">
                <a:solidFill>
                  <a:schemeClr val="tx1"/>
                </a:solidFill>
                <a:latin typeface="黑体" panose="02010609060101010101" pitchFamily="49" charset="-122"/>
                <a:ea typeface="黑体" panose="02010609060101010101" pitchFamily="49" charset="-122"/>
              </a:rPr>
              <a:t>后的学校课程体系有哪些变化</a:t>
            </a:r>
            <a:r>
              <a:rPr lang="zh-CN" altLang="en-US" sz="2800" dirty="0" smtClean="0">
                <a:solidFill>
                  <a:schemeClr val="tx1"/>
                </a:solidFill>
                <a:latin typeface="华文仿宋" panose="02010600040101010101" pitchFamily="2" charset="-122"/>
                <a:ea typeface="华文仿宋" panose="02010600040101010101" pitchFamily="2" charset="-122"/>
              </a:rPr>
              <a:t>？</a:t>
            </a:r>
            <a:endParaRPr lang="en-US" altLang="zh-CN" sz="2800" dirty="0" smtClean="0">
              <a:solidFill>
                <a:schemeClr val="tx1"/>
              </a:solidFill>
              <a:latin typeface="华文仿宋" panose="02010600040101010101" pitchFamily="2" charset="-122"/>
              <a:ea typeface="华文仿宋" panose="02010600040101010101" pitchFamily="2" charset="-122"/>
            </a:endParaRPr>
          </a:p>
          <a:p>
            <a:pPr marL="68580" indent="0">
              <a:lnSpc>
                <a:spcPct val="200000"/>
              </a:lnSpc>
              <a:buNone/>
            </a:pPr>
            <a:r>
              <a:rPr lang="zh-CN" altLang="en-US" sz="2800" b="1" dirty="0" smtClean="0">
                <a:solidFill>
                  <a:schemeClr val="tx1"/>
                </a:solidFill>
                <a:latin typeface="华文仿宋" panose="02010600040101010101" pitchFamily="2" charset="-122"/>
                <a:ea typeface="华文仿宋" panose="02010600040101010101" pitchFamily="2" charset="-122"/>
              </a:rPr>
              <a:t>                         学校课程体系</a:t>
            </a:r>
            <a:endParaRPr lang="en-US" altLang="zh-CN" sz="2800" b="1" dirty="0">
              <a:solidFill>
                <a:schemeClr val="tx1"/>
              </a:solidFill>
              <a:latin typeface="华文仿宋" panose="02010600040101010101" pitchFamily="2" charset="-122"/>
              <a:ea typeface="华文仿宋" panose="02010600040101010101" pitchFamily="2" charset="-122"/>
            </a:endParaRPr>
          </a:p>
          <a:p>
            <a:pPr marL="68580" indent="0" algn="ctr">
              <a:lnSpc>
                <a:spcPct val="150000"/>
              </a:lnSpc>
              <a:buNone/>
            </a:pPr>
            <a:r>
              <a:rPr lang="zh-CN" altLang="en-US" sz="2800" b="1" dirty="0" smtClean="0">
                <a:solidFill>
                  <a:schemeClr val="tx1"/>
                </a:solidFill>
                <a:latin typeface="华文仿宋" panose="02010600040101010101" pitchFamily="2" charset="-122"/>
                <a:ea typeface="华文仿宋" panose="02010600040101010101" pitchFamily="2" charset="-122"/>
              </a:rPr>
              <a:t>基础性课程             拓展性课程</a:t>
            </a:r>
            <a:endParaRPr lang="en-US" altLang="zh-CN" sz="2800" b="1" dirty="0">
              <a:solidFill>
                <a:schemeClr val="tx1"/>
              </a:solidFill>
              <a:latin typeface="华文仿宋" panose="02010600040101010101" pitchFamily="2" charset="-122"/>
              <a:ea typeface="华文仿宋" panose="02010600040101010101" pitchFamily="2" charset="-122"/>
            </a:endParaRPr>
          </a:p>
          <a:p>
            <a:pPr marL="68580" indent="0">
              <a:lnSpc>
                <a:spcPct val="150000"/>
              </a:lnSpc>
              <a:buNone/>
            </a:pPr>
            <a:endParaRPr lang="en-US" altLang="zh-CN" sz="2000" dirty="0" smtClean="0">
              <a:solidFill>
                <a:schemeClr val="tx1"/>
              </a:solidFill>
            </a:endParaRPr>
          </a:p>
          <a:p>
            <a:pPr marL="68580" indent="0">
              <a:lnSpc>
                <a:spcPct val="150000"/>
              </a:lnSpc>
              <a:buNone/>
            </a:pPr>
            <a:r>
              <a:rPr lang="zh-CN" altLang="en-US" sz="2000" dirty="0" smtClean="0">
                <a:solidFill>
                  <a:schemeClr val="tx1"/>
                </a:solidFill>
              </a:rPr>
              <a:t>           </a:t>
            </a:r>
            <a:endParaRPr lang="en-US" altLang="zh-CN" sz="2800" dirty="0" smtClean="0">
              <a:solidFill>
                <a:schemeClr val="tx1"/>
              </a:solidFill>
            </a:endParaRPr>
          </a:p>
        </p:txBody>
      </p:sp>
      <p:sp>
        <p:nvSpPr>
          <p:cNvPr id="8" name="TextBox 7"/>
          <p:cNvSpPr txBox="1"/>
          <p:nvPr/>
        </p:nvSpPr>
        <p:spPr>
          <a:xfrm>
            <a:off x="1516889" y="3322121"/>
            <a:ext cx="492443" cy="2123103"/>
          </a:xfrm>
          <a:prstGeom prst="rect">
            <a:avLst/>
          </a:prstGeom>
          <a:noFill/>
        </p:spPr>
        <p:txBody>
          <a:bodyPr vert="eaVert" wrap="square" rtlCol="0">
            <a:spAutoFit/>
          </a:bodyPr>
          <a:lstStyle/>
          <a:p>
            <a:pPr algn="ctr"/>
            <a:r>
              <a:rPr lang="zh-CN" altLang="en-US" sz="2000" b="1" dirty="0" smtClean="0">
                <a:latin typeface="楷体" panose="02010609060101010101" pitchFamily="49" charset="-122"/>
                <a:ea typeface="楷体" panose="02010609060101010101" pitchFamily="49" charset="-122"/>
              </a:rPr>
              <a:t>国家基础课程</a:t>
            </a:r>
            <a:endParaRPr lang="zh-CN" altLang="en-US" sz="2000" b="1" dirty="0">
              <a:latin typeface="楷体" panose="02010609060101010101" pitchFamily="49" charset="-122"/>
              <a:ea typeface="楷体" panose="02010609060101010101" pitchFamily="49" charset="-122"/>
            </a:endParaRPr>
          </a:p>
        </p:txBody>
      </p:sp>
      <p:sp>
        <p:nvSpPr>
          <p:cNvPr id="9" name="TextBox 8"/>
          <p:cNvSpPr txBox="1"/>
          <p:nvPr/>
        </p:nvSpPr>
        <p:spPr>
          <a:xfrm>
            <a:off x="2885041" y="3322121"/>
            <a:ext cx="492443" cy="2123103"/>
          </a:xfrm>
          <a:prstGeom prst="rect">
            <a:avLst/>
          </a:prstGeom>
          <a:noFill/>
        </p:spPr>
        <p:txBody>
          <a:bodyPr vert="eaVert" wrap="square" rtlCol="0">
            <a:spAutoFit/>
          </a:bodyPr>
          <a:lstStyle/>
          <a:p>
            <a:pPr algn="ctr"/>
            <a:r>
              <a:rPr lang="zh-CN" altLang="en-US" sz="2000" b="1" dirty="0" smtClean="0">
                <a:latin typeface="楷体" panose="02010609060101010101" pitchFamily="49" charset="-122"/>
                <a:ea typeface="楷体" panose="02010609060101010101" pitchFamily="49" charset="-122"/>
              </a:rPr>
              <a:t>学校基础课程</a:t>
            </a:r>
            <a:endParaRPr lang="zh-CN" altLang="en-US" sz="2000" b="1" dirty="0">
              <a:latin typeface="楷体" panose="02010609060101010101" pitchFamily="49" charset="-122"/>
              <a:ea typeface="楷体" panose="02010609060101010101" pitchFamily="49" charset="-122"/>
            </a:endParaRPr>
          </a:p>
        </p:txBody>
      </p:sp>
      <p:sp>
        <p:nvSpPr>
          <p:cNvPr id="10" name="TextBox 9"/>
          <p:cNvSpPr txBox="1"/>
          <p:nvPr/>
        </p:nvSpPr>
        <p:spPr>
          <a:xfrm>
            <a:off x="4729764" y="3573016"/>
            <a:ext cx="492443" cy="1728192"/>
          </a:xfrm>
          <a:prstGeom prst="rect">
            <a:avLst/>
          </a:prstGeom>
          <a:noFill/>
        </p:spPr>
        <p:txBody>
          <a:bodyPr vert="eaVert" wrap="square" rtlCol="0">
            <a:spAutoFit/>
          </a:bodyPr>
          <a:lstStyle/>
          <a:p>
            <a:pPr algn="ctr"/>
            <a:r>
              <a:rPr lang="zh-CN" altLang="en-US" sz="2000" b="1" dirty="0" smtClean="0">
                <a:latin typeface="楷体" panose="02010609060101010101" pitchFamily="49" charset="-122"/>
                <a:ea typeface="楷体" panose="02010609060101010101" pitchFamily="49" charset="-122"/>
              </a:rPr>
              <a:t>学科拓展</a:t>
            </a:r>
            <a:endParaRPr lang="zh-CN" altLang="en-US" sz="2000" b="1" dirty="0">
              <a:latin typeface="楷体" panose="02010609060101010101" pitchFamily="49" charset="-122"/>
              <a:ea typeface="楷体" panose="02010609060101010101" pitchFamily="49" charset="-122"/>
            </a:endParaRPr>
          </a:p>
        </p:txBody>
      </p:sp>
      <p:sp>
        <p:nvSpPr>
          <p:cNvPr id="11" name="TextBox 10"/>
          <p:cNvSpPr txBox="1"/>
          <p:nvPr/>
        </p:nvSpPr>
        <p:spPr>
          <a:xfrm>
            <a:off x="5879760" y="3303208"/>
            <a:ext cx="492443" cy="2142016"/>
          </a:xfrm>
          <a:prstGeom prst="rect">
            <a:avLst/>
          </a:prstGeom>
          <a:noFill/>
        </p:spPr>
        <p:txBody>
          <a:bodyPr vert="eaVert" wrap="square" rtlCol="0">
            <a:spAutoFit/>
          </a:bodyPr>
          <a:lstStyle/>
          <a:p>
            <a:pPr algn="ctr"/>
            <a:r>
              <a:rPr lang="zh-CN" altLang="en-US" sz="2000" b="1" dirty="0" smtClean="0">
                <a:latin typeface="楷体" panose="02010609060101010101" pitchFamily="49" charset="-122"/>
                <a:ea typeface="楷体" panose="02010609060101010101" pitchFamily="49" charset="-122"/>
              </a:rPr>
              <a:t>体艺特长</a:t>
            </a:r>
            <a:endParaRPr lang="zh-CN" altLang="en-US" sz="2000" b="1" dirty="0">
              <a:latin typeface="楷体" panose="02010609060101010101" pitchFamily="49" charset="-122"/>
              <a:ea typeface="楷体" panose="02010609060101010101" pitchFamily="49" charset="-122"/>
            </a:endParaRPr>
          </a:p>
        </p:txBody>
      </p:sp>
      <p:sp>
        <p:nvSpPr>
          <p:cNvPr id="12" name="TextBox 11"/>
          <p:cNvSpPr txBox="1"/>
          <p:nvPr/>
        </p:nvSpPr>
        <p:spPr>
          <a:xfrm>
            <a:off x="6989497" y="3303209"/>
            <a:ext cx="492443" cy="1997999"/>
          </a:xfrm>
          <a:prstGeom prst="rect">
            <a:avLst/>
          </a:prstGeom>
          <a:noFill/>
        </p:spPr>
        <p:txBody>
          <a:bodyPr vert="eaVert" wrap="square" rtlCol="0">
            <a:spAutoFit/>
          </a:bodyPr>
          <a:lstStyle/>
          <a:p>
            <a:pPr algn="ctr"/>
            <a:r>
              <a:rPr lang="zh-CN" altLang="en-US" sz="2000" b="1" dirty="0" smtClean="0">
                <a:latin typeface="楷体" panose="02010609060101010101" pitchFamily="49" charset="-122"/>
                <a:ea typeface="楷体" panose="02010609060101010101" pitchFamily="49" charset="-122"/>
              </a:rPr>
              <a:t>实践活动</a:t>
            </a:r>
            <a:endParaRPr lang="zh-CN" altLang="en-US" sz="2000" b="1" dirty="0">
              <a:latin typeface="楷体" panose="02010609060101010101" pitchFamily="49" charset="-122"/>
              <a:ea typeface="楷体" panose="02010609060101010101" pitchFamily="49" charset="-122"/>
            </a:endParaRPr>
          </a:p>
        </p:txBody>
      </p:sp>
      <p:sp>
        <p:nvSpPr>
          <p:cNvPr id="3" name="TextBox 2"/>
          <p:cNvSpPr txBox="1"/>
          <p:nvPr/>
        </p:nvSpPr>
        <p:spPr>
          <a:xfrm>
            <a:off x="2207352" y="3322121"/>
            <a:ext cx="492443" cy="2123103"/>
          </a:xfrm>
          <a:prstGeom prst="rect">
            <a:avLst/>
          </a:prstGeom>
          <a:noFill/>
        </p:spPr>
        <p:txBody>
          <a:bodyPr vert="eaVert" wrap="square" rtlCol="0">
            <a:spAutoFit/>
          </a:bodyPr>
          <a:lstStyle/>
          <a:p>
            <a:pPr algn="ctr"/>
            <a:r>
              <a:rPr lang="zh-CN" altLang="en-US" sz="2000" b="1" dirty="0" smtClean="0">
                <a:latin typeface="楷体" panose="02010609060101010101" pitchFamily="49" charset="-122"/>
                <a:ea typeface="楷体" panose="02010609060101010101" pitchFamily="49" charset="-122"/>
              </a:rPr>
              <a:t>地方课程</a:t>
            </a:r>
            <a:endParaRPr lang="zh-CN" altLang="en-US" sz="2000" b="1" dirty="0">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4331242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628800"/>
            <a:ext cx="6777317" cy="4203829"/>
          </a:xfrm>
        </p:spPr>
        <p:txBody>
          <a:bodyPr>
            <a:normAutofit/>
          </a:bodyPr>
          <a:lstStyle/>
          <a:p>
            <a:pPr marL="68580" indent="0">
              <a:lnSpc>
                <a:spcPct val="150000"/>
              </a:lnSpc>
              <a:buNone/>
            </a:pPr>
            <a:r>
              <a:rPr lang="zh-CN" altLang="en-US" sz="2800" b="1" dirty="0" smtClean="0">
                <a:solidFill>
                  <a:schemeClr val="tx1"/>
                </a:solidFill>
                <a:latin typeface="华文仿宋" panose="02010600040101010101" pitchFamily="2" charset="-122"/>
                <a:ea typeface="华文仿宋" panose="02010600040101010101" pitchFamily="2" charset="-122"/>
              </a:rPr>
              <a:t>变化</a:t>
            </a:r>
            <a:endParaRPr lang="en-US" altLang="zh-CN" sz="2800" b="1" dirty="0" smtClean="0">
              <a:solidFill>
                <a:schemeClr val="tx1"/>
              </a:solidFill>
              <a:latin typeface="华文仿宋" panose="02010600040101010101" pitchFamily="2" charset="-122"/>
              <a:ea typeface="华文仿宋" panose="02010600040101010101" pitchFamily="2" charset="-122"/>
            </a:endParaRPr>
          </a:p>
          <a:p>
            <a:pPr>
              <a:lnSpc>
                <a:spcPct val="150000"/>
              </a:lnSpc>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学校课程占据重要地位</a:t>
            </a:r>
            <a:endParaRPr lang="en-US" altLang="zh-CN" b="1" dirty="0" smtClean="0">
              <a:solidFill>
                <a:schemeClr val="tx1"/>
              </a:solidFill>
              <a:latin typeface="华文仿宋" panose="02010600040101010101" pitchFamily="2" charset="-122"/>
              <a:ea typeface="华文仿宋" panose="02010600040101010101" pitchFamily="2" charset="-122"/>
            </a:endParaRPr>
          </a:p>
          <a:p>
            <a:pPr>
              <a:lnSpc>
                <a:spcPct val="150000"/>
              </a:lnSpc>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学校管理方式改变</a:t>
            </a:r>
            <a:endParaRPr lang="en-US" altLang="zh-CN" b="1" dirty="0" smtClean="0">
              <a:solidFill>
                <a:schemeClr val="tx1"/>
              </a:solidFill>
              <a:latin typeface="华文仿宋" panose="02010600040101010101" pitchFamily="2" charset="-122"/>
              <a:ea typeface="华文仿宋" panose="02010600040101010101" pitchFamily="2" charset="-122"/>
            </a:endParaRPr>
          </a:p>
          <a:p>
            <a:pPr>
              <a:lnSpc>
                <a:spcPct val="150000"/>
              </a:lnSpc>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学生课程（课表）个性化</a:t>
            </a:r>
            <a:endParaRPr lang="en-US" altLang="zh-CN" b="1" dirty="0" smtClean="0">
              <a:solidFill>
                <a:schemeClr val="tx1"/>
              </a:solidFill>
              <a:latin typeface="华文仿宋" panose="02010600040101010101" pitchFamily="2" charset="-122"/>
              <a:ea typeface="华文仿宋" panose="02010600040101010101" pitchFamily="2" charset="-122"/>
            </a:endParaRPr>
          </a:p>
          <a:p>
            <a:pPr>
              <a:lnSpc>
                <a:spcPct val="150000"/>
              </a:lnSpc>
              <a:buFont typeface="Wingdings" panose="05000000000000000000" pitchFamily="2" charset="2"/>
              <a:buChar char="ü"/>
            </a:pPr>
            <a:r>
              <a:rPr lang="zh-CN" altLang="en-US" b="1" dirty="0">
                <a:solidFill>
                  <a:schemeClr val="tx1"/>
                </a:solidFill>
                <a:latin typeface="华文仿宋" panose="02010600040101010101" pitchFamily="2" charset="-122"/>
                <a:ea typeface="华文仿宋" panose="02010600040101010101" pitchFamily="2" charset="-122"/>
              </a:rPr>
              <a:t>学生自主能力要求提升</a:t>
            </a:r>
            <a:endParaRPr lang="en-US" altLang="zh-CN" b="1" dirty="0">
              <a:solidFill>
                <a:schemeClr val="tx1"/>
              </a:solidFill>
              <a:latin typeface="华文仿宋" panose="02010600040101010101" pitchFamily="2" charset="-122"/>
              <a:ea typeface="华文仿宋" panose="02010600040101010101" pitchFamily="2" charset="-122"/>
            </a:endParaRPr>
          </a:p>
          <a:p>
            <a:pPr>
              <a:lnSpc>
                <a:spcPct val="150000"/>
              </a:lnSpc>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学生自我计划与自我监控要求提升</a:t>
            </a:r>
            <a:endParaRPr lang="zh-CN" altLang="en-US" sz="2000" b="1"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514270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628800"/>
            <a:ext cx="6777317" cy="4203829"/>
          </a:xfrm>
        </p:spPr>
        <p:txBody>
          <a:bodyPr/>
          <a:lstStyle/>
          <a:p>
            <a:pPr marL="68580" indent="0">
              <a:lnSpc>
                <a:spcPct val="150000"/>
              </a:lnSpc>
              <a:buNone/>
            </a:pPr>
            <a:r>
              <a:rPr lang="zh-CN" altLang="en-US" sz="2800" dirty="0" smtClean="0">
                <a:solidFill>
                  <a:schemeClr val="tx1"/>
                </a:solidFill>
                <a:latin typeface="黑体" panose="02010609060101010101" pitchFamily="49" charset="-122"/>
                <a:ea typeface="黑体" panose="02010609060101010101" pitchFamily="49" charset="-122"/>
              </a:rPr>
              <a:t>问题</a:t>
            </a:r>
            <a:r>
              <a:rPr lang="en-US" altLang="zh-CN" sz="2800" dirty="0" smtClean="0">
                <a:solidFill>
                  <a:schemeClr val="tx1"/>
                </a:solidFill>
                <a:latin typeface="黑体" panose="02010609060101010101" pitchFamily="49" charset="-122"/>
                <a:ea typeface="黑体" panose="02010609060101010101" pitchFamily="49" charset="-122"/>
              </a:rPr>
              <a:t>6.</a:t>
            </a:r>
            <a:r>
              <a:rPr lang="zh-CN" altLang="en-US" sz="2800" dirty="0" smtClean="0">
                <a:solidFill>
                  <a:schemeClr val="tx1"/>
                </a:solidFill>
                <a:latin typeface="黑体" panose="02010609060101010101" pitchFamily="49" charset="-122"/>
                <a:ea typeface="黑体" panose="02010609060101010101" pitchFamily="49" charset="-122"/>
              </a:rPr>
              <a:t>为什么要制定学校的课程规划？</a:t>
            </a:r>
            <a:endParaRPr lang="en-US" altLang="zh-CN" sz="2800" dirty="0" smtClean="0">
              <a:solidFill>
                <a:schemeClr val="tx1"/>
              </a:solidFill>
              <a:latin typeface="黑体" panose="02010609060101010101" pitchFamily="49" charset="-122"/>
              <a:ea typeface="黑体" panose="02010609060101010101" pitchFamily="49" charset="-122"/>
            </a:endParaRPr>
          </a:p>
          <a:p>
            <a:pPr>
              <a:lnSpc>
                <a:spcPct val="150000"/>
              </a:lnSpc>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  学校课程规划是学校</a:t>
            </a:r>
            <a:r>
              <a:rPr lang="zh-CN" altLang="en-US" b="1" dirty="0">
                <a:solidFill>
                  <a:schemeClr val="tx1"/>
                </a:solidFill>
                <a:latin typeface="华文仿宋" panose="02010600040101010101" pitchFamily="2" charset="-122"/>
                <a:ea typeface="华文仿宋" panose="02010600040101010101" pitchFamily="2" charset="-122"/>
              </a:rPr>
              <a:t>对校本</a:t>
            </a:r>
            <a:r>
              <a:rPr lang="zh-CN" altLang="en-US" b="1" dirty="0" smtClean="0">
                <a:solidFill>
                  <a:schemeClr val="tx1"/>
                </a:solidFill>
                <a:latin typeface="华文仿宋" panose="02010600040101010101" pitchFamily="2" charset="-122"/>
                <a:ea typeface="华文仿宋" panose="02010600040101010101" pitchFamily="2" charset="-122"/>
              </a:rPr>
              <a:t>化的国家</a:t>
            </a:r>
            <a:r>
              <a:rPr lang="zh-CN" altLang="en-US" b="1" dirty="0">
                <a:solidFill>
                  <a:schemeClr val="tx1"/>
                </a:solidFill>
                <a:latin typeface="华文仿宋" panose="02010600040101010101" pitchFamily="2" charset="-122"/>
                <a:ea typeface="华文仿宋" panose="02010600040101010101" pitchFamily="2" charset="-122"/>
              </a:rPr>
              <a:t>课程</a:t>
            </a:r>
            <a:r>
              <a:rPr lang="zh-CN" altLang="en-US" b="1" dirty="0" smtClean="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整合</a:t>
            </a:r>
            <a:r>
              <a:rPr lang="zh-CN" altLang="en-US" b="1" dirty="0" smtClean="0">
                <a:solidFill>
                  <a:schemeClr val="tx1"/>
                </a:solidFill>
                <a:latin typeface="华文仿宋" panose="02010600040101010101" pitchFamily="2" charset="-122"/>
                <a:ea typeface="华文仿宋" panose="02010600040101010101" pitchFamily="2" charset="-122"/>
              </a:rPr>
              <a:t>化的地方</a:t>
            </a:r>
            <a:r>
              <a:rPr lang="zh-CN" altLang="en-US" b="1" dirty="0">
                <a:solidFill>
                  <a:schemeClr val="tx1"/>
                </a:solidFill>
                <a:latin typeface="华文仿宋" panose="02010600040101010101" pitchFamily="2" charset="-122"/>
                <a:ea typeface="华文仿宋" panose="02010600040101010101" pitchFamily="2" charset="-122"/>
              </a:rPr>
              <a:t>课程</a:t>
            </a:r>
            <a:r>
              <a:rPr lang="zh-CN" altLang="en-US" b="1" dirty="0" smtClean="0">
                <a:solidFill>
                  <a:schemeClr val="tx1"/>
                </a:solidFill>
                <a:latin typeface="华文仿宋" panose="02010600040101010101" pitchFamily="2" charset="-122"/>
                <a:ea typeface="华文仿宋" panose="02010600040101010101" pitchFamily="2" charset="-122"/>
              </a:rPr>
              <a:t>和可选择性的学校课程所构成的校本课程体系的整体认识、开发与建设、实施与评价等方面的整体方案，是校本课程设计的顶层设计“蓝图”。</a:t>
            </a:r>
            <a:endParaRPr lang="zh-CN" altLang="en-US" b="1"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37408284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71600" y="1124744"/>
            <a:ext cx="6777317" cy="4347845"/>
          </a:xfrm>
        </p:spPr>
        <p:txBody>
          <a:bodyPr>
            <a:normAutofit fontScale="92500" lnSpcReduction="20000"/>
          </a:bodyPr>
          <a:lstStyle/>
          <a:p>
            <a:pPr>
              <a:lnSpc>
                <a:spcPct val="170000"/>
              </a:lnSpc>
              <a:buFont typeface="Wingdings" panose="05000000000000000000" pitchFamily="2" charset="2"/>
              <a:buChar char="ü"/>
            </a:pPr>
            <a:r>
              <a:rPr lang="zh-CN" altLang="en-US" sz="3000" b="1" dirty="0" smtClean="0">
                <a:solidFill>
                  <a:schemeClr val="tx1"/>
                </a:solidFill>
                <a:latin typeface="华文仿宋" panose="02010600040101010101" pitchFamily="2" charset="-122"/>
                <a:ea typeface="华文仿宋" panose="02010600040101010101" pitchFamily="2" charset="-122"/>
              </a:rPr>
              <a:t>学校课程规划的构成要素</a:t>
            </a:r>
            <a:endParaRPr lang="en-US" altLang="zh-CN" sz="3000" b="1" dirty="0" smtClean="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r>
              <a:rPr lang="en-US" altLang="zh-CN" b="1" dirty="0">
                <a:solidFill>
                  <a:schemeClr val="tx1"/>
                </a:solidFill>
                <a:latin typeface="华文仿宋" panose="02010600040101010101" pitchFamily="2" charset="-122"/>
                <a:ea typeface="华文仿宋" panose="02010600040101010101" pitchFamily="2" charset="-122"/>
              </a:rPr>
              <a:t>①</a:t>
            </a:r>
            <a:r>
              <a:rPr lang="zh-CN" altLang="en-US" b="1" dirty="0">
                <a:solidFill>
                  <a:schemeClr val="tx1"/>
                </a:solidFill>
                <a:latin typeface="华文仿宋" panose="02010600040101010101" pitchFamily="2" charset="-122"/>
                <a:ea typeface="华文仿宋" panose="02010600040101010101" pitchFamily="2" charset="-122"/>
              </a:rPr>
              <a:t>顶层</a:t>
            </a:r>
            <a:r>
              <a:rPr lang="zh-CN" altLang="en-US" b="1" dirty="0" smtClean="0">
                <a:solidFill>
                  <a:schemeClr val="tx1"/>
                </a:solidFill>
                <a:latin typeface="华文仿宋" panose="02010600040101010101" pitchFamily="2" charset="-122"/>
                <a:ea typeface="华文仿宋" panose="02010600040101010101" pitchFamily="2" charset="-122"/>
              </a:rPr>
              <a:t>思想</a:t>
            </a:r>
            <a:r>
              <a:rPr lang="zh-CN" altLang="en-US" b="1" dirty="0">
                <a:solidFill>
                  <a:schemeClr val="tx1"/>
                </a:solidFill>
                <a:latin typeface="华文仿宋" panose="02010600040101010101" pitchFamily="2" charset="-122"/>
                <a:ea typeface="华文仿宋" panose="02010600040101010101" pitchFamily="2" charset="-122"/>
              </a:rPr>
              <a:t>：</a:t>
            </a:r>
            <a:r>
              <a:rPr lang="zh-CN" altLang="en-US" b="1" dirty="0" smtClean="0">
                <a:solidFill>
                  <a:schemeClr val="tx1"/>
                </a:solidFill>
                <a:latin typeface="华文仿宋" panose="02010600040101010101" pitchFamily="2" charset="-122"/>
                <a:ea typeface="华文仿宋" panose="02010600040101010101" pitchFamily="2" charset="-122"/>
              </a:rPr>
              <a:t>办学理念、办学定位、育人目标。</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r>
              <a:rPr lang="en-US" altLang="zh-CN" b="1" dirty="0">
                <a:solidFill>
                  <a:schemeClr val="tx1"/>
                </a:solidFill>
                <a:latin typeface="华文仿宋" panose="02010600040101010101" pitchFamily="2" charset="-122"/>
                <a:ea typeface="华文仿宋" panose="02010600040101010101" pitchFamily="2" charset="-122"/>
              </a:rPr>
              <a:t>②</a:t>
            </a:r>
            <a:r>
              <a:rPr lang="zh-CN" altLang="en-US" b="1" dirty="0">
                <a:solidFill>
                  <a:schemeClr val="tx1"/>
                </a:solidFill>
                <a:latin typeface="华文仿宋" panose="02010600040101010101" pitchFamily="2" charset="-122"/>
                <a:ea typeface="华文仿宋" panose="02010600040101010101" pitchFamily="2" charset="-122"/>
              </a:rPr>
              <a:t>学校课程</a:t>
            </a:r>
            <a:r>
              <a:rPr lang="zh-CN" altLang="en-US" b="1" dirty="0" smtClean="0">
                <a:solidFill>
                  <a:schemeClr val="tx1"/>
                </a:solidFill>
                <a:latin typeface="华文仿宋" panose="02010600040101010101" pitchFamily="2" charset="-122"/>
                <a:ea typeface="华文仿宋" panose="02010600040101010101" pitchFamily="2" charset="-122"/>
              </a:rPr>
              <a:t>目标</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r>
              <a:rPr lang="en-US" altLang="zh-CN" b="1" dirty="0">
                <a:solidFill>
                  <a:schemeClr val="tx1"/>
                </a:solidFill>
                <a:latin typeface="华文仿宋" panose="02010600040101010101" pitchFamily="2" charset="-122"/>
                <a:ea typeface="华文仿宋" panose="02010600040101010101" pitchFamily="2" charset="-122"/>
              </a:rPr>
              <a:t>③</a:t>
            </a:r>
            <a:r>
              <a:rPr lang="zh-CN" altLang="en-US" b="1" dirty="0">
                <a:solidFill>
                  <a:schemeClr val="tx1"/>
                </a:solidFill>
                <a:latin typeface="华文仿宋" panose="02010600040101010101" pitchFamily="2" charset="-122"/>
                <a:ea typeface="华文仿宋" panose="02010600040101010101" pitchFamily="2" charset="-122"/>
              </a:rPr>
              <a:t>课程体系的</a:t>
            </a:r>
            <a:r>
              <a:rPr lang="zh-CN" altLang="en-US" b="1" dirty="0" smtClean="0">
                <a:solidFill>
                  <a:schemeClr val="tx1"/>
                </a:solidFill>
                <a:latin typeface="华文仿宋" panose="02010600040101010101" pitchFamily="2" charset="-122"/>
                <a:ea typeface="华文仿宋" panose="02010600040101010101" pitchFamily="2" charset="-122"/>
              </a:rPr>
              <a:t>架构</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r>
              <a:rPr lang="en-US" altLang="zh-CN" b="1" dirty="0">
                <a:solidFill>
                  <a:schemeClr val="tx1"/>
                </a:solidFill>
                <a:latin typeface="华文仿宋" panose="02010600040101010101" pitchFamily="2" charset="-122"/>
                <a:ea typeface="华文仿宋" panose="02010600040101010101" pitchFamily="2" charset="-122"/>
              </a:rPr>
              <a:t>④</a:t>
            </a:r>
            <a:r>
              <a:rPr lang="zh-CN" altLang="en-US" b="1" dirty="0">
                <a:solidFill>
                  <a:schemeClr val="tx1"/>
                </a:solidFill>
                <a:latin typeface="华文仿宋" panose="02010600040101010101" pitchFamily="2" charset="-122"/>
                <a:ea typeface="华文仿宋" panose="02010600040101010101" pitchFamily="2" charset="-122"/>
              </a:rPr>
              <a:t>课程</a:t>
            </a:r>
            <a:r>
              <a:rPr lang="zh-CN" altLang="en-US" b="1" dirty="0" smtClean="0">
                <a:solidFill>
                  <a:schemeClr val="tx1"/>
                </a:solidFill>
                <a:latin typeface="华文仿宋" panose="02010600040101010101" pitchFamily="2" charset="-122"/>
                <a:ea typeface="华文仿宋" panose="02010600040101010101" pitchFamily="2" charset="-122"/>
              </a:rPr>
              <a:t>实施方案</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r>
              <a:rPr lang="en-US" altLang="zh-CN" b="1" dirty="0">
                <a:solidFill>
                  <a:schemeClr val="tx1"/>
                </a:solidFill>
                <a:latin typeface="华文仿宋" panose="02010600040101010101" pitchFamily="2" charset="-122"/>
                <a:ea typeface="华文仿宋" panose="02010600040101010101" pitchFamily="2" charset="-122"/>
              </a:rPr>
              <a:t>⑤</a:t>
            </a:r>
            <a:r>
              <a:rPr lang="zh-CN" altLang="en-US" b="1" dirty="0">
                <a:solidFill>
                  <a:schemeClr val="tx1"/>
                </a:solidFill>
                <a:latin typeface="华文仿宋" panose="02010600040101010101" pitchFamily="2" charset="-122"/>
                <a:ea typeface="华文仿宋" panose="02010600040101010101" pitchFamily="2" charset="-122"/>
              </a:rPr>
              <a:t>课程</a:t>
            </a:r>
            <a:r>
              <a:rPr lang="zh-CN" altLang="en-US" b="1" dirty="0" smtClean="0">
                <a:solidFill>
                  <a:schemeClr val="tx1"/>
                </a:solidFill>
                <a:latin typeface="华文仿宋" panose="02010600040101010101" pitchFamily="2" charset="-122"/>
                <a:ea typeface="华文仿宋" panose="02010600040101010101" pitchFamily="2" charset="-122"/>
              </a:rPr>
              <a:t>评价方案</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r>
              <a:rPr lang="en-US" altLang="zh-CN" b="1" dirty="0">
                <a:solidFill>
                  <a:schemeClr val="tx1"/>
                </a:solidFill>
                <a:latin typeface="华文仿宋" panose="02010600040101010101" pitchFamily="2" charset="-122"/>
                <a:ea typeface="华文仿宋" panose="02010600040101010101" pitchFamily="2" charset="-122"/>
              </a:rPr>
              <a:t>⑥</a:t>
            </a:r>
            <a:r>
              <a:rPr lang="zh-CN" altLang="en-US" b="1" dirty="0">
                <a:solidFill>
                  <a:schemeClr val="tx1"/>
                </a:solidFill>
                <a:latin typeface="华文仿宋" panose="02010600040101010101" pitchFamily="2" charset="-122"/>
                <a:ea typeface="华文仿宋" panose="02010600040101010101" pitchFamily="2" charset="-122"/>
              </a:rPr>
              <a:t>课程实施的</a:t>
            </a:r>
            <a:r>
              <a:rPr lang="zh-CN" altLang="en-US" b="1" dirty="0" smtClean="0">
                <a:solidFill>
                  <a:schemeClr val="tx1"/>
                </a:solidFill>
                <a:latin typeface="华文仿宋" panose="02010600040101010101" pitchFamily="2" charset="-122"/>
                <a:ea typeface="华文仿宋" panose="02010600040101010101" pitchFamily="2" charset="-122"/>
              </a:rPr>
              <a:t>保障体系</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70000"/>
              </a:lnSpc>
              <a:buNone/>
              <a:defRPr/>
            </a:pPr>
            <a:endParaRPr lang="zh-CN" altLang="en-US" dirty="0">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40557544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71600" y="1412776"/>
            <a:ext cx="6777317" cy="4536504"/>
          </a:xfrm>
        </p:spPr>
        <p:txBody>
          <a:bodyPr>
            <a:normAutofit/>
          </a:bodyPr>
          <a:lstStyle/>
          <a:p>
            <a:pPr marL="68580" indent="0">
              <a:buNone/>
            </a:pPr>
            <a:r>
              <a:rPr lang="zh-CN" altLang="en-US" sz="2800" dirty="0" smtClean="0">
                <a:solidFill>
                  <a:schemeClr val="tx1"/>
                </a:solidFill>
                <a:latin typeface="黑体" panose="02010609060101010101" pitchFamily="49" charset="-122"/>
                <a:ea typeface="黑体" panose="02010609060101010101" pitchFamily="49" charset="-122"/>
              </a:rPr>
              <a:t>问题</a:t>
            </a:r>
            <a:r>
              <a:rPr lang="en-US" altLang="zh-CN" sz="2800" dirty="0" smtClean="0">
                <a:solidFill>
                  <a:schemeClr val="tx1"/>
                </a:solidFill>
                <a:latin typeface="黑体" panose="02010609060101010101" pitchFamily="49" charset="-122"/>
                <a:ea typeface="黑体" panose="02010609060101010101" pitchFamily="49" charset="-122"/>
              </a:rPr>
              <a:t>7.</a:t>
            </a:r>
            <a:r>
              <a:rPr lang="zh-CN" altLang="en-US" sz="2800" dirty="0" smtClean="0">
                <a:solidFill>
                  <a:schemeClr val="tx1"/>
                </a:solidFill>
                <a:latin typeface="黑体" panose="02010609060101010101" pitchFamily="49" charset="-122"/>
                <a:ea typeface="黑体" panose="02010609060101010101" pitchFamily="49" charset="-122"/>
              </a:rPr>
              <a:t>课程纲要的构成要素是哪些？</a:t>
            </a:r>
            <a:endParaRPr lang="en-US" altLang="zh-CN" sz="2800" dirty="0" smtClean="0">
              <a:solidFill>
                <a:schemeClr val="tx1"/>
              </a:solidFill>
              <a:latin typeface="黑体" panose="02010609060101010101" pitchFamily="49" charset="-122"/>
              <a:ea typeface="黑体" panose="02010609060101010101" pitchFamily="49" charset="-122"/>
            </a:endParaRPr>
          </a:p>
          <a:p>
            <a:pPr marL="69850" indent="0">
              <a:lnSpc>
                <a:spcPct val="150000"/>
              </a:lnSpc>
              <a:buNone/>
              <a:defRPr/>
            </a:pPr>
            <a:r>
              <a:rPr lang="en-US" altLang="zh-CN" sz="2800" b="1" dirty="0" smtClean="0">
                <a:solidFill>
                  <a:schemeClr val="tx1"/>
                </a:solidFill>
                <a:latin typeface="华文仿宋" panose="02010600040101010101" pitchFamily="2" charset="-122"/>
                <a:ea typeface="华文仿宋" panose="02010600040101010101" pitchFamily="2" charset="-122"/>
              </a:rPr>
              <a:t>1.</a:t>
            </a:r>
            <a:r>
              <a:rPr lang="zh-CN" altLang="en-US" sz="2800" b="1" dirty="0" smtClean="0">
                <a:solidFill>
                  <a:schemeClr val="tx1"/>
                </a:solidFill>
                <a:latin typeface="华文仿宋" panose="02010600040101010101" pitchFamily="2" charset="-122"/>
                <a:ea typeface="华文仿宋" panose="02010600040101010101" pitchFamily="2" charset="-122"/>
              </a:rPr>
              <a:t>课程</a:t>
            </a:r>
            <a:r>
              <a:rPr lang="zh-CN" altLang="en-US" sz="2800" b="1" dirty="0">
                <a:solidFill>
                  <a:schemeClr val="tx1"/>
                </a:solidFill>
                <a:latin typeface="华文仿宋" panose="02010600040101010101" pitchFamily="2" charset="-122"/>
                <a:ea typeface="华文仿宋" panose="02010600040101010101" pitchFamily="2" charset="-122"/>
              </a:rPr>
              <a:t>的指导思想</a:t>
            </a:r>
            <a:endParaRPr lang="en-US" altLang="zh-CN" sz="2800" b="1" dirty="0">
              <a:solidFill>
                <a:schemeClr val="tx1"/>
              </a:solidFill>
              <a:latin typeface="华文仿宋" panose="02010600040101010101" pitchFamily="2" charset="-122"/>
              <a:ea typeface="华文仿宋" panose="02010600040101010101" pitchFamily="2" charset="-122"/>
            </a:endParaRPr>
          </a:p>
          <a:p>
            <a:pPr marL="412750" indent="-342900">
              <a:lnSpc>
                <a:spcPct val="150000"/>
              </a:lnSpc>
              <a:defRPr/>
            </a:pPr>
            <a:r>
              <a:rPr lang="zh-CN" altLang="en-US" b="1" dirty="0">
                <a:solidFill>
                  <a:schemeClr val="tx1"/>
                </a:solidFill>
                <a:latin typeface="华文仿宋" panose="02010600040101010101" pitchFamily="2" charset="-122"/>
                <a:ea typeface="华文仿宋" panose="02010600040101010101" pitchFamily="2" charset="-122"/>
              </a:rPr>
              <a:t>回答为什么要开设这门课？</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sz="2600" b="1" dirty="0" smtClean="0">
                <a:solidFill>
                  <a:schemeClr val="tx1"/>
                </a:solidFill>
                <a:latin typeface="华文仿宋" panose="02010600040101010101" pitchFamily="2" charset="-122"/>
                <a:ea typeface="华文仿宋" panose="02010600040101010101" pitchFamily="2" charset="-122"/>
              </a:rPr>
              <a:t>2.</a:t>
            </a:r>
            <a:r>
              <a:rPr lang="zh-CN" altLang="en-US" sz="2600" b="1" dirty="0" smtClean="0">
                <a:solidFill>
                  <a:schemeClr val="tx1"/>
                </a:solidFill>
                <a:latin typeface="华文仿宋" panose="02010600040101010101" pitchFamily="2" charset="-122"/>
                <a:ea typeface="华文仿宋" panose="02010600040101010101" pitchFamily="2" charset="-122"/>
              </a:rPr>
              <a:t>课程</a:t>
            </a:r>
            <a:r>
              <a:rPr lang="zh-CN" altLang="en-US" sz="2600" b="1" dirty="0">
                <a:solidFill>
                  <a:schemeClr val="tx1"/>
                </a:solidFill>
                <a:latin typeface="华文仿宋" panose="02010600040101010101" pitchFamily="2" charset="-122"/>
                <a:ea typeface="华文仿宋" panose="02010600040101010101" pitchFamily="2" charset="-122"/>
              </a:rPr>
              <a:t>目标</a:t>
            </a:r>
            <a:endParaRPr lang="en-US" altLang="zh-CN" sz="2600" b="1" dirty="0">
              <a:solidFill>
                <a:schemeClr val="tx1"/>
              </a:solidFill>
              <a:latin typeface="华文仿宋" panose="02010600040101010101" pitchFamily="2" charset="-122"/>
              <a:ea typeface="华文仿宋" panose="02010600040101010101" pitchFamily="2" charset="-122"/>
            </a:endParaRPr>
          </a:p>
          <a:p>
            <a:pPr marL="412750" indent="-342900">
              <a:lnSpc>
                <a:spcPct val="150000"/>
              </a:lnSpc>
              <a:defRPr/>
            </a:pPr>
            <a:r>
              <a:rPr lang="zh-CN" altLang="en-US" b="1" dirty="0">
                <a:solidFill>
                  <a:schemeClr val="tx1"/>
                </a:solidFill>
                <a:latin typeface="华文仿宋" panose="02010600040101010101" pitchFamily="2" charset="-122"/>
                <a:ea typeface="华文仿宋" panose="02010600040101010101" pitchFamily="2" charset="-122"/>
              </a:rPr>
              <a:t>达成什么目的？学生发展状态描述</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sz="2600" b="1" dirty="0" smtClean="0">
                <a:solidFill>
                  <a:schemeClr val="tx1"/>
                </a:solidFill>
                <a:latin typeface="华文仿宋" panose="02010600040101010101" pitchFamily="2" charset="-122"/>
                <a:ea typeface="华文仿宋" panose="02010600040101010101" pitchFamily="2" charset="-122"/>
              </a:rPr>
              <a:t>3.</a:t>
            </a:r>
            <a:r>
              <a:rPr lang="zh-CN" altLang="en-US" sz="2600" b="1" dirty="0" smtClean="0">
                <a:solidFill>
                  <a:schemeClr val="tx1"/>
                </a:solidFill>
                <a:latin typeface="华文仿宋" panose="02010600040101010101" pitchFamily="2" charset="-122"/>
                <a:ea typeface="华文仿宋" panose="02010600040101010101" pitchFamily="2" charset="-122"/>
              </a:rPr>
              <a:t>课程</a:t>
            </a:r>
            <a:r>
              <a:rPr lang="zh-CN" altLang="en-US" sz="2600" b="1" dirty="0">
                <a:solidFill>
                  <a:schemeClr val="tx1"/>
                </a:solidFill>
                <a:latin typeface="华文仿宋" panose="02010600040101010101" pitchFamily="2" charset="-122"/>
                <a:ea typeface="华文仿宋" panose="02010600040101010101" pitchFamily="2" charset="-122"/>
              </a:rPr>
              <a:t>内容</a:t>
            </a:r>
            <a:endParaRPr lang="en-US" altLang="zh-CN" sz="2600" b="1" dirty="0">
              <a:solidFill>
                <a:schemeClr val="tx1"/>
              </a:solidFill>
              <a:latin typeface="华文仿宋" panose="02010600040101010101" pitchFamily="2" charset="-122"/>
              <a:ea typeface="华文仿宋" panose="02010600040101010101" pitchFamily="2" charset="-122"/>
            </a:endParaRPr>
          </a:p>
          <a:p>
            <a:pPr marL="412750" indent="-342900">
              <a:lnSpc>
                <a:spcPct val="150000"/>
              </a:lnSpc>
              <a:defRPr/>
            </a:pPr>
            <a:r>
              <a:rPr lang="zh-CN" altLang="en-US" b="1" dirty="0">
                <a:solidFill>
                  <a:schemeClr val="tx1"/>
                </a:solidFill>
                <a:latin typeface="华文仿宋" panose="02010600040101010101" pitchFamily="2" charset="-122"/>
                <a:ea typeface="华文仿宋" panose="02010600040101010101" pitchFamily="2" charset="-122"/>
              </a:rPr>
              <a:t>课程内容的框架体系</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zh-CN" altLang="en-US" dirty="0">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733392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71600" y="1268760"/>
            <a:ext cx="6777317" cy="4680520"/>
          </a:xfrm>
        </p:spPr>
        <p:txBody>
          <a:bodyPr>
            <a:normAutofit/>
          </a:bodyPr>
          <a:lstStyle/>
          <a:p>
            <a:pPr marL="69850" indent="0">
              <a:lnSpc>
                <a:spcPct val="150000"/>
              </a:lnSpc>
              <a:buNone/>
              <a:defRPr/>
            </a:pPr>
            <a:r>
              <a:rPr lang="en-US" altLang="zh-CN" sz="3000" b="1" dirty="0" smtClean="0">
                <a:solidFill>
                  <a:schemeClr val="tx1"/>
                </a:solidFill>
                <a:latin typeface="华文仿宋" panose="02010600040101010101" pitchFamily="2" charset="-122"/>
                <a:ea typeface="华文仿宋" panose="02010600040101010101" pitchFamily="2" charset="-122"/>
              </a:rPr>
              <a:t>4.</a:t>
            </a:r>
            <a:r>
              <a:rPr lang="zh-CN" altLang="en-US" sz="3000" b="1" dirty="0" smtClean="0">
                <a:solidFill>
                  <a:schemeClr val="tx1"/>
                </a:solidFill>
                <a:latin typeface="华文仿宋" panose="02010600040101010101" pitchFamily="2" charset="-122"/>
                <a:ea typeface="华文仿宋" panose="02010600040101010101" pitchFamily="2" charset="-122"/>
              </a:rPr>
              <a:t>课程</a:t>
            </a:r>
            <a:r>
              <a:rPr lang="zh-CN" altLang="en-US" sz="3000" b="1" dirty="0">
                <a:solidFill>
                  <a:schemeClr val="tx1"/>
                </a:solidFill>
                <a:latin typeface="华文仿宋" panose="02010600040101010101" pitchFamily="2" charset="-122"/>
                <a:ea typeface="华文仿宋" panose="02010600040101010101" pitchFamily="2" charset="-122"/>
              </a:rPr>
              <a:t>实施（教学）要求与建议</a:t>
            </a:r>
            <a:endParaRPr lang="en-US" altLang="zh-CN" sz="3000"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sz="3000" b="1" dirty="0" smtClean="0">
                <a:solidFill>
                  <a:schemeClr val="tx1"/>
                </a:solidFill>
                <a:latin typeface="华文仿宋" panose="02010600040101010101" pitchFamily="2" charset="-122"/>
                <a:ea typeface="华文仿宋" panose="02010600040101010101" pitchFamily="2" charset="-122"/>
              </a:rPr>
              <a:t>5.</a:t>
            </a:r>
            <a:r>
              <a:rPr lang="zh-CN" altLang="en-US" sz="3000" b="1" dirty="0" smtClean="0">
                <a:solidFill>
                  <a:schemeClr val="tx1"/>
                </a:solidFill>
                <a:latin typeface="华文仿宋" panose="02010600040101010101" pitchFamily="2" charset="-122"/>
                <a:ea typeface="华文仿宋" panose="02010600040101010101" pitchFamily="2" charset="-122"/>
              </a:rPr>
              <a:t>课程</a:t>
            </a:r>
            <a:r>
              <a:rPr lang="zh-CN" altLang="en-US" sz="3000" b="1" dirty="0">
                <a:solidFill>
                  <a:schemeClr val="tx1"/>
                </a:solidFill>
                <a:latin typeface="华文仿宋" panose="02010600040101010101" pitchFamily="2" charset="-122"/>
                <a:ea typeface="华文仿宋" panose="02010600040101010101" pitchFamily="2" charset="-122"/>
              </a:rPr>
              <a:t>评价</a:t>
            </a:r>
            <a:endParaRPr lang="en-US" altLang="zh-CN" sz="3000" b="1" dirty="0">
              <a:solidFill>
                <a:schemeClr val="tx1"/>
              </a:solidFill>
              <a:latin typeface="华文仿宋" panose="02010600040101010101" pitchFamily="2" charset="-122"/>
              <a:ea typeface="华文仿宋" panose="02010600040101010101" pitchFamily="2" charset="-122"/>
            </a:endParaRPr>
          </a:p>
          <a:p>
            <a:pPr marL="412750" indent="-342900">
              <a:lnSpc>
                <a:spcPct val="150000"/>
              </a:lnSpc>
              <a:defRPr/>
            </a:pPr>
            <a:r>
              <a:rPr lang="zh-CN" altLang="en-US" b="1" dirty="0">
                <a:solidFill>
                  <a:schemeClr val="tx1"/>
                </a:solidFill>
                <a:latin typeface="华文仿宋" panose="02010600040101010101" pitchFamily="2" charset="-122"/>
                <a:ea typeface="华文仿宋" panose="02010600040101010101" pitchFamily="2" charset="-122"/>
              </a:rPr>
              <a:t>如何检测学生掌握水平（成就水平）</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sz="2800" b="1" dirty="0" smtClean="0">
                <a:solidFill>
                  <a:schemeClr val="tx1"/>
                </a:solidFill>
                <a:latin typeface="华文仿宋" panose="02010600040101010101" pitchFamily="2" charset="-122"/>
                <a:ea typeface="华文仿宋" panose="02010600040101010101" pitchFamily="2" charset="-122"/>
              </a:rPr>
              <a:t>6.</a:t>
            </a:r>
            <a:r>
              <a:rPr lang="zh-CN" altLang="en-US" sz="2800" b="1" dirty="0" smtClean="0">
                <a:solidFill>
                  <a:schemeClr val="tx1"/>
                </a:solidFill>
                <a:latin typeface="华文仿宋" panose="02010600040101010101" pitchFamily="2" charset="-122"/>
                <a:ea typeface="华文仿宋" panose="02010600040101010101" pitchFamily="2" charset="-122"/>
              </a:rPr>
              <a:t>课程</a:t>
            </a:r>
            <a:r>
              <a:rPr lang="zh-CN" altLang="en-US" sz="2800" b="1" dirty="0">
                <a:solidFill>
                  <a:schemeClr val="tx1"/>
                </a:solidFill>
                <a:latin typeface="华文仿宋" panose="02010600040101010101" pitchFamily="2" charset="-122"/>
                <a:ea typeface="华文仿宋" panose="02010600040101010101" pitchFamily="2" charset="-122"/>
              </a:rPr>
              <a:t>资源</a:t>
            </a:r>
            <a:endParaRPr lang="en-US" altLang="zh-CN" sz="2800"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sz="2800" b="1" dirty="0" smtClean="0">
                <a:solidFill>
                  <a:schemeClr val="tx1"/>
                </a:solidFill>
                <a:latin typeface="华文仿宋" panose="02010600040101010101" pitchFamily="2" charset="-122"/>
                <a:ea typeface="华文仿宋" panose="02010600040101010101" pitchFamily="2" charset="-122"/>
              </a:rPr>
              <a:t>7.</a:t>
            </a:r>
            <a:r>
              <a:rPr lang="zh-CN" altLang="en-US" sz="2800" b="1" dirty="0" smtClean="0">
                <a:solidFill>
                  <a:schemeClr val="tx1"/>
                </a:solidFill>
                <a:latin typeface="华文仿宋" panose="02010600040101010101" pitchFamily="2" charset="-122"/>
                <a:ea typeface="华文仿宋" panose="02010600040101010101" pitchFamily="2" charset="-122"/>
              </a:rPr>
              <a:t>其它</a:t>
            </a:r>
            <a:r>
              <a:rPr lang="zh-CN" altLang="en-US" sz="2800" b="1" dirty="0">
                <a:solidFill>
                  <a:schemeClr val="tx1"/>
                </a:solidFill>
                <a:latin typeface="华文仿宋" panose="02010600040101010101" pitchFamily="2" charset="-122"/>
                <a:ea typeface="华文仿宋" panose="02010600040101010101" pitchFamily="2" charset="-122"/>
              </a:rPr>
              <a:t>事项</a:t>
            </a:r>
            <a:endParaRPr lang="en-US" altLang="zh-CN" sz="2800"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zh-CN" altLang="en-US" dirty="0">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18469703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71600" y="1268760"/>
            <a:ext cx="7272808" cy="4680520"/>
          </a:xfrm>
        </p:spPr>
        <p:txBody>
          <a:bodyPr>
            <a:normAutofit/>
          </a:bodyPr>
          <a:lstStyle/>
          <a:p>
            <a:pPr marL="69850" indent="0">
              <a:lnSpc>
                <a:spcPct val="150000"/>
              </a:lnSpc>
              <a:buNone/>
              <a:defRPr/>
            </a:pPr>
            <a:r>
              <a:rPr lang="zh-CN" altLang="en-US" sz="2800" dirty="0" smtClean="0">
                <a:solidFill>
                  <a:schemeClr val="tx1"/>
                </a:solidFill>
                <a:latin typeface="黑体" panose="02010609060101010101" pitchFamily="49" charset="-122"/>
                <a:ea typeface="黑体" panose="02010609060101010101" pitchFamily="49" charset="-122"/>
              </a:rPr>
              <a:t>问题</a:t>
            </a:r>
            <a:r>
              <a:rPr lang="en-US" altLang="zh-CN" sz="2800" dirty="0" smtClean="0">
                <a:solidFill>
                  <a:schemeClr val="tx1"/>
                </a:solidFill>
                <a:latin typeface="黑体" panose="02010609060101010101" pitchFamily="49" charset="-122"/>
                <a:ea typeface="黑体" panose="02010609060101010101" pitchFamily="49" charset="-122"/>
              </a:rPr>
              <a:t>8.</a:t>
            </a:r>
            <a:r>
              <a:rPr lang="zh-CN" altLang="en-US" sz="2800" dirty="0" smtClean="0">
                <a:solidFill>
                  <a:schemeClr val="tx1"/>
                </a:solidFill>
                <a:latin typeface="黑体" panose="02010609060101010101" pitchFamily="49" charset="-122"/>
                <a:ea typeface="黑体" panose="02010609060101010101" pitchFamily="49" charset="-122"/>
              </a:rPr>
              <a:t>社团</a:t>
            </a:r>
            <a:r>
              <a:rPr lang="zh-CN" altLang="en-US" sz="2800" dirty="0">
                <a:solidFill>
                  <a:schemeClr val="tx1"/>
                </a:solidFill>
                <a:latin typeface="黑体" panose="02010609060101010101" pitchFamily="49" charset="-122"/>
                <a:ea typeface="黑体" panose="02010609060101010101" pitchFamily="49" charset="-122"/>
              </a:rPr>
              <a:t>活动课与拓展性课程是什么关系</a:t>
            </a:r>
            <a:r>
              <a:rPr lang="zh-CN" altLang="en-US" sz="2800" dirty="0" smtClean="0">
                <a:solidFill>
                  <a:schemeClr val="tx1"/>
                </a:solidFill>
                <a:latin typeface="黑体" panose="02010609060101010101" pitchFamily="49" charset="-122"/>
                <a:ea typeface="黑体" panose="02010609060101010101" pitchFamily="49" charset="-122"/>
              </a:rPr>
              <a:t>？</a:t>
            </a:r>
            <a:endParaRPr lang="en-US" altLang="zh-CN" sz="2800" dirty="0" smtClean="0">
              <a:solidFill>
                <a:schemeClr val="tx1"/>
              </a:solidFill>
              <a:latin typeface="黑体" panose="02010609060101010101" pitchFamily="49" charset="-122"/>
              <a:ea typeface="黑体" panose="02010609060101010101" pitchFamily="49" charset="-122"/>
            </a:endParaRPr>
          </a:p>
          <a:p>
            <a:pPr marL="69850" indent="0">
              <a:lnSpc>
                <a:spcPct val="150000"/>
              </a:lnSpc>
              <a:buNone/>
              <a:defRPr/>
            </a:pPr>
            <a:endParaRPr lang="en-US" altLang="zh-CN" sz="2800"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zh-CN" altLang="en-US" sz="2800"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sz="2800"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sz="2800"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sz="2800"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sz="2800"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zh-CN" altLang="en-US" sz="2800" dirty="0">
              <a:latin typeface="华文仿宋" panose="02010600040101010101" pitchFamily="2" charset="-122"/>
              <a:ea typeface="华文仿宋" panose="02010600040101010101" pitchFamily="2" charset="-122"/>
            </a:endParaRPr>
          </a:p>
        </p:txBody>
      </p:sp>
      <p:graphicFrame>
        <p:nvGraphicFramePr>
          <p:cNvPr id="2" name="表格 1"/>
          <p:cNvGraphicFramePr>
            <a:graphicFrameLocks noGrp="1"/>
          </p:cNvGraphicFramePr>
          <p:nvPr>
            <p:extLst>
              <p:ext uri="{D42A27DB-BD31-4B8C-83A1-F6EECF244321}">
                <p14:modId xmlns="" xmlns:p14="http://schemas.microsoft.com/office/powerpoint/2010/main" val="3914969474"/>
              </p:ext>
            </p:extLst>
          </p:nvPr>
        </p:nvGraphicFramePr>
        <p:xfrm>
          <a:off x="1043608" y="2204864"/>
          <a:ext cx="7128793" cy="3383280"/>
        </p:xfrm>
        <a:graphic>
          <a:graphicData uri="http://schemas.openxmlformats.org/drawingml/2006/table">
            <a:tbl>
              <a:tblPr firstRow="1" bandRow="1">
                <a:tableStyleId>{69CF1AB2-1976-4502-BF36-3FF5EA218861}</a:tableStyleId>
              </a:tblPr>
              <a:tblGrid>
                <a:gridCol w="1431531"/>
                <a:gridCol w="2863061"/>
                <a:gridCol w="2834201"/>
              </a:tblGrid>
              <a:tr h="370840">
                <a:tc>
                  <a:txBody>
                    <a:bodyPr/>
                    <a:lstStyle/>
                    <a:p>
                      <a:pPr algn="ctr"/>
                      <a:endParaRPr lang="zh-CN" altLang="en-US" sz="2400" b="0" dirty="0">
                        <a:latin typeface="华文仿宋" panose="02010600040101010101" pitchFamily="2" charset="-122"/>
                        <a:ea typeface="华文仿宋" panose="02010600040101010101" pitchFamily="2" charset="-122"/>
                      </a:endParaRPr>
                    </a:p>
                  </a:txBody>
                  <a:tcPr/>
                </a:tc>
                <a:tc>
                  <a:txBody>
                    <a:bodyPr/>
                    <a:lstStyle/>
                    <a:p>
                      <a:pPr algn="ctr"/>
                      <a:r>
                        <a:rPr lang="zh-CN" altLang="en-US" sz="2400" b="0" dirty="0" smtClean="0">
                          <a:latin typeface="黑体" panose="02010609060101010101" pitchFamily="49" charset="-122"/>
                          <a:ea typeface="黑体" panose="02010609060101010101" pitchFamily="49" charset="-122"/>
                        </a:rPr>
                        <a:t>社团活动</a:t>
                      </a:r>
                      <a:endParaRPr lang="zh-CN" altLang="en-US" sz="2400" b="0" dirty="0">
                        <a:latin typeface="黑体" panose="02010609060101010101" pitchFamily="49" charset="-122"/>
                        <a:ea typeface="黑体" panose="02010609060101010101" pitchFamily="49" charset="-122"/>
                      </a:endParaRPr>
                    </a:p>
                  </a:txBody>
                  <a:tcPr/>
                </a:tc>
                <a:tc>
                  <a:txBody>
                    <a:bodyPr/>
                    <a:lstStyle/>
                    <a:p>
                      <a:pPr algn="ctr"/>
                      <a:r>
                        <a:rPr lang="zh-CN" altLang="en-US" sz="2400" b="0" dirty="0" smtClean="0">
                          <a:latin typeface="黑体" panose="02010609060101010101" pitchFamily="49" charset="-122"/>
                          <a:ea typeface="黑体" panose="02010609060101010101" pitchFamily="49" charset="-122"/>
                        </a:rPr>
                        <a:t>拓展性课程</a:t>
                      </a:r>
                      <a:endParaRPr lang="zh-CN" altLang="en-US" sz="2400" b="0" dirty="0">
                        <a:latin typeface="黑体" panose="02010609060101010101" pitchFamily="49" charset="-122"/>
                        <a:ea typeface="黑体" panose="02010609060101010101" pitchFamily="49" charset="-122"/>
                      </a:endParaRPr>
                    </a:p>
                  </a:txBody>
                  <a:tcPr/>
                </a:tc>
              </a:tr>
              <a:tr h="370840">
                <a:tc>
                  <a:txBody>
                    <a:bodyPr/>
                    <a:lstStyle/>
                    <a:p>
                      <a:pPr algn="ctr"/>
                      <a:r>
                        <a:rPr lang="zh-CN" altLang="en-US" sz="2400" b="1" dirty="0" smtClean="0">
                          <a:latin typeface="华文仿宋" panose="02010600040101010101" pitchFamily="2" charset="-122"/>
                          <a:ea typeface="华文仿宋" panose="02010600040101010101" pitchFamily="2" charset="-122"/>
                        </a:rPr>
                        <a:t>性质</a:t>
                      </a:r>
                      <a:endParaRPr lang="zh-CN" altLang="en-US" sz="2400" b="1" dirty="0">
                        <a:latin typeface="华文仿宋" panose="02010600040101010101" pitchFamily="2" charset="-122"/>
                        <a:ea typeface="华文仿宋" panose="02010600040101010101" pitchFamily="2" charset="-122"/>
                      </a:endParaRPr>
                    </a:p>
                  </a:txBody>
                  <a:tcPr/>
                </a:tc>
                <a:tc>
                  <a:txBody>
                    <a:bodyPr/>
                    <a:lstStyle/>
                    <a:p>
                      <a:pPr algn="ctr"/>
                      <a:r>
                        <a:rPr lang="zh-CN" altLang="en-US" sz="2400" b="1" dirty="0" smtClean="0">
                          <a:latin typeface="华文仿宋" panose="02010600040101010101" pitchFamily="2" charset="-122"/>
                          <a:ea typeface="华文仿宋" panose="02010600040101010101" pitchFamily="2" charset="-122"/>
                        </a:rPr>
                        <a:t>有计划的组织活动</a:t>
                      </a:r>
                      <a:endParaRPr lang="zh-CN" altLang="en-US" sz="2400" b="1" dirty="0">
                        <a:latin typeface="华文仿宋" panose="02010600040101010101" pitchFamily="2" charset="-122"/>
                        <a:ea typeface="华文仿宋" panose="02010600040101010101" pitchFamily="2" charset="-122"/>
                      </a:endParaRPr>
                    </a:p>
                  </a:txBody>
                  <a:tcPr/>
                </a:tc>
                <a:tc>
                  <a:txBody>
                    <a:bodyPr/>
                    <a:lstStyle/>
                    <a:p>
                      <a:pPr algn="ctr"/>
                      <a:r>
                        <a:rPr lang="zh-CN" altLang="en-US" sz="2400" b="1" dirty="0" smtClean="0">
                          <a:latin typeface="华文仿宋" panose="02010600040101010101" pitchFamily="2" charset="-122"/>
                          <a:ea typeface="华文仿宋" panose="02010600040101010101" pitchFamily="2" charset="-122"/>
                        </a:rPr>
                        <a:t>有课程纲要的学习</a:t>
                      </a:r>
                      <a:endParaRPr lang="zh-CN" altLang="en-US" sz="2400" b="1" dirty="0">
                        <a:latin typeface="华文仿宋" panose="02010600040101010101" pitchFamily="2" charset="-122"/>
                        <a:ea typeface="华文仿宋" panose="02010600040101010101" pitchFamily="2" charset="-122"/>
                      </a:endParaRPr>
                    </a:p>
                  </a:txBody>
                  <a:tcPr/>
                </a:tc>
              </a:tr>
              <a:tr h="370840">
                <a:tc>
                  <a:txBody>
                    <a:bodyPr/>
                    <a:lstStyle/>
                    <a:p>
                      <a:pPr algn="ctr"/>
                      <a:r>
                        <a:rPr lang="zh-CN" altLang="en-US" sz="2400" b="1" dirty="0" smtClean="0">
                          <a:latin typeface="华文仿宋" panose="02010600040101010101" pitchFamily="2" charset="-122"/>
                          <a:ea typeface="华文仿宋" panose="02010600040101010101" pitchFamily="2" charset="-122"/>
                        </a:rPr>
                        <a:t>组织体系</a:t>
                      </a:r>
                      <a:endParaRPr lang="zh-CN" altLang="en-US" sz="2400" b="1" dirty="0">
                        <a:latin typeface="华文仿宋" panose="02010600040101010101" pitchFamily="2" charset="-122"/>
                        <a:ea typeface="华文仿宋" panose="02010600040101010101" pitchFamily="2" charset="-122"/>
                      </a:endParaRPr>
                    </a:p>
                  </a:txBody>
                  <a:tcPr/>
                </a:tc>
                <a:tc>
                  <a:txBody>
                    <a:bodyPr/>
                    <a:lstStyle/>
                    <a:p>
                      <a:pPr algn="ctr"/>
                      <a:r>
                        <a:rPr lang="zh-CN" altLang="en-US" sz="2400" b="1" dirty="0" smtClean="0">
                          <a:latin typeface="华文仿宋" panose="02010600040101010101" pitchFamily="2" charset="-122"/>
                          <a:ea typeface="华文仿宋" panose="02010600040101010101" pitchFamily="2" charset="-122"/>
                        </a:rPr>
                        <a:t>学生组织</a:t>
                      </a:r>
                      <a:endParaRPr lang="en-US" altLang="zh-CN" sz="2400" b="1" dirty="0" smtClean="0">
                        <a:latin typeface="华文仿宋" panose="02010600040101010101" pitchFamily="2" charset="-122"/>
                        <a:ea typeface="华文仿宋" panose="02010600040101010101" pitchFamily="2" charset="-122"/>
                      </a:endParaRPr>
                    </a:p>
                    <a:p>
                      <a:pPr algn="ctr"/>
                      <a:r>
                        <a:rPr lang="zh-CN" altLang="en-US" sz="2400" b="1" dirty="0" smtClean="0">
                          <a:latin typeface="华文仿宋" panose="02010600040101010101" pitchFamily="2" charset="-122"/>
                          <a:ea typeface="华文仿宋" panose="02010600040101010101" pitchFamily="2" charset="-122"/>
                        </a:rPr>
                        <a:t>（教师指导）</a:t>
                      </a:r>
                      <a:endParaRPr lang="zh-CN" altLang="en-US" sz="2400" b="1" dirty="0">
                        <a:latin typeface="华文仿宋" panose="02010600040101010101" pitchFamily="2" charset="-122"/>
                        <a:ea typeface="华文仿宋" panose="02010600040101010101" pitchFamily="2" charset="-122"/>
                      </a:endParaRPr>
                    </a:p>
                  </a:txBody>
                  <a:tcPr/>
                </a:tc>
                <a:tc>
                  <a:txBody>
                    <a:bodyPr/>
                    <a:lstStyle/>
                    <a:p>
                      <a:pPr algn="ctr"/>
                      <a:r>
                        <a:rPr lang="zh-CN" altLang="en-US" sz="2400" b="1" dirty="0" smtClean="0">
                          <a:latin typeface="华文仿宋" panose="02010600040101010101" pitchFamily="2" charset="-122"/>
                          <a:ea typeface="华文仿宋" panose="02010600040101010101" pitchFamily="2" charset="-122"/>
                        </a:rPr>
                        <a:t>教师设计、实施与评价</a:t>
                      </a:r>
                      <a:endParaRPr lang="zh-CN" altLang="en-US" sz="2400" b="1" dirty="0">
                        <a:latin typeface="华文仿宋" panose="02010600040101010101" pitchFamily="2" charset="-122"/>
                        <a:ea typeface="华文仿宋" panose="02010600040101010101" pitchFamily="2" charset="-122"/>
                      </a:endParaRPr>
                    </a:p>
                  </a:txBody>
                  <a:tcPr/>
                </a:tc>
              </a:tr>
              <a:tr h="370840">
                <a:tc>
                  <a:txBody>
                    <a:bodyPr/>
                    <a:lstStyle/>
                    <a:p>
                      <a:pPr algn="ctr"/>
                      <a:r>
                        <a:rPr lang="zh-CN" altLang="en-US" sz="2400" b="1" dirty="0" smtClean="0">
                          <a:latin typeface="华文仿宋" panose="02010600040101010101" pitchFamily="2" charset="-122"/>
                          <a:ea typeface="华文仿宋" panose="02010600040101010101" pitchFamily="2" charset="-122"/>
                        </a:rPr>
                        <a:t>过程控制</a:t>
                      </a:r>
                      <a:endParaRPr lang="zh-CN" altLang="en-US" sz="2400" b="1" dirty="0">
                        <a:latin typeface="华文仿宋" panose="02010600040101010101" pitchFamily="2" charset="-122"/>
                        <a:ea typeface="华文仿宋" panose="02010600040101010101" pitchFamily="2" charset="-122"/>
                      </a:endParaRPr>
                    </a:p>
                  </a:txBody>
                  <a:tcPr/>
                </a:tc>
                <a:tc>
                  <a:txBody>
                    <a:bodyPr/>
                    <a:lstStyle/>
                    <a:p>
                      <a:pPr algn="ctr"/>
                      <a:r>
                        <a:rPr lang="zh-CN" altLang="en-US" sz="2400" b="1" dirty="0" smtClean="0">
                          <a:latin typeface="华文仿宋" panose="02010600040101010101" pitchFamily="2" charset="-122"/>
                          <a:ea typeface="华文仿宋" panose="02010600040101010101" pitchFamily="2" charset="-122"/>
                        </a:rPr>
                        <a:t>参与性、互动性、实践性</a:t>
                      </a:r>
                      <a:endParaRPr lang="zh-CN" altLang="en-US" sz="2400" b="1" dirty="0">
                        <a:latin typeface="华文仿宋" panose="02010600040101010101" pitchFamily="2" charset="-122"/>
                        <a:ea typeface="华文仿宋" panose="02010600040101010101" pitchFamily="2" charset="-122"/>
                      </a:endParaRPr>
                    </a:p>
                  </a:txBody>
                  <a:tcPr/>
                </a:tc>
                <a:tc>
                  <a:txBody>
                    <a:bodyPr/>
                    <a:lstStyle/>
                    <a:p>
                      <a:pPr algn="ctr"/>
                      <a:r>
                        <a:rPr lang="zh-CN" altLang="en-US" sz="2400" b="1" dirty="0" smtClean="0">
                          <a:latin typeface="华文仿宋" panose="02010600040101010101" pitchFamily="2" charset="-122"/>
                          <a:ea typeface="华文仿宋" panose="02010600040101010101" pitchFamily="2" charset="-122"/>
                        </a:rPr>
                        <a:t>认知实践活动</a:t>
                      </a:r>
                      <a:endParaRPr lang="zh-CN" altLang="en-US" sz="2400" b="1" dirty="0">
                        <a:latin typeface="华文仿宋" panose="02010600040101010101" pitchFamily="2" charset="-122"/>
                        <a:ea typeface="华文仿宋" panose="02010600040101010101" pitchFamily="2" charset="-122"/>
                      </a:endParaRPr>
                    </a:p>
                  </a:txBody>
                  <a:tcPr/>
                </a:tc>
              </a:tr>
              <a:tr h="370840">
                <a:tc>
                  <a:txBody>
                    <a:bodyPr/>
                    <a:lstStyle/>
                    <a:p>
                      <a:pPr algn="ctr"/>
                      <a:r>
                        <a:rPr lang="zh-CN" altLang="en-US" sz="2400" b="1" dirty="0" smtClean="0">
                          <a:latin typeface="华文仿宋" panose="02010600040101010101" pitchFamily="2" charset="-122"/>
                          <a:ea typeface="华文仿宋" panose="02010600040101010101" pitchFamily="2" charset="-122"/>
                        </a:rPr>
                        <a:t>目标</a:t>
                      </a:r>
                      <a:endParaRPr lang="zh-CN" altLang="en-US" sz="2400" b="1" dirty="0">
                        <a:latin typeface="华文仿宋" panose="02010600040101010101" pitchFamily="2" charset="-122"/>
                        <a:ea typeface="华文仿宋" panose="02010600040101010101" pitchFamily="2" charset="-122"/>
                      </a:endParaRPr>
                    </a:p>
                  </a:txBody>
                  <a:tcPr/>
                </a:tc>
                <a:tc>
                  <a:txBody>
                    <a:bodyPr/>
                    <a:lstStyle/>
                    <a:p>
                      <a:pPr algn="ctr"/>
                      <a:r>
                        <a:rPr lang="zh-CN" altLang="en-US" sz="2400" b="1" dirty="0" smtClean="0">
                          <a:latin typeface="华文仿宋" panose="02010600040101010101" pitchFamily="2" charset="-122"/>
                          <a:ea typeface="华文仿宋" panose="02010600040101010101" pitchFamily="2" charset="-122"/>
                        </a:rPr>
                        <a:t>学生组织能力与交流能力</a:t>
                      </a:r>
                      <a:endParaRPr lang="zh-CN" altLang="en-US" sz="2400" b="1" dirty="0">
                        <a:latin typeface="华文仿宋" panose="02010600040101010101" pitchFamily="2" charset="-122"/>
                        <a:ea typeface="华文仿宋" panose="02010600040101010101" pitchFamily="2" charset="-122"/>
                      </a:endParaRPr>
                    </a:p>
                  </a:txBody>
                  <a:tcPr/>
                </a:tc>
                <a:tc>
                  <a:txBody>
                    <a:bodyPr/>
                    <a:lstStyle/>
                    <a:p>
                      <a:pPr algn="ctr"/>
                      <a:r>
                        <a:rPr lang="zh-CN" altLang="en-US" sz="2400" b="1" dirty="0" smtClean="0">
                          <a:latin typeface="华文仿宋" panose="02010600040101010101" pitchFamily="2" charset="-122"/>
                          <a:ea typeface="华文仿宋" panose="02010600040101010101" pitchFamily="2" charset="-122"/>
                        </a:rPr>
                        <a:t>学生探究实践能力</a:t>
                      </a:r>
                      <a:endParaRPr lang="zh-CN" altLang="en-US" sz="2400" b="1" dirty="0">
                        <a:latin typeface="华文仿宋" panose="02010600040101010101" pitchFamily="2" charset="-122"/>
                        <a:ea typeface="华文仿宋" panose="02010600040101010101" pitchFamily="2" charset="-122"/>
                      </a:endParaRPr>
                    </a:p>
                  </a:txBody>
                  <a:tcPr/>
                </a:tc>
              </a:tr>
            </a:tbl>
          </a:graphicData>
        </a:graphic>
      </p:graphicFrame>
    </p:spTree>
    <p:extLst>
      <p:ext uri="{BB962C8B-B14F-4D97-AF65-F5344CB8AC3E}">
        <p14:creationId xmlns="" xmlns:p14="http://schemas.microsoft.com/office/powerpoint/2010/main" val="1103425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pPr>
              <a:buNone/>
            </a:pPr>
            <a:r>
              <a:rPr lang="zh-CN" altLang="zh-CN" sz="2800" dirty="0" smtClean="0">
                <a:solidFill>
                  <a:srgbClr val="0070C0"/>
                </a:solidFill>
              </a:rPr>
              <a:t> </a:t>
            </a:r>
            <a:r>
              <a:rPr lang="en-US" altLang="zh-CN" sz="2800" dirty="0" smtClean="0">
                <a:solidFill>
                  <a:srgbClr val="0070C0"/>
                </a:solidFill>
              </a:rPr>
              <a:t>          </a:t>
            </a:r>
            <a:r>
              <a:rPr lang="zh-CN" altLang="zh-CN" sz="2800" dirty="0" smtClean="0">
                <a:solidFill>
                  <a:srgbClr val="0070C0"/>
                </a:solidFill>
              </a:rPr>
              <a:t>在体现义务教育基础性、全面性和公平性的基础上，强化选择性教育思想，进一步完善课程体系，加强课程建设，创新教学方法，改进教育评价，积极推进差异化、个性化教育，促进学生全面而有个性的发展。</a:t>
            </a:r>
            <a:r>
              <a:rPr lang="en-US" altLang="zh-CN" sz="2800" dirty="0" smtClean="0"/>
              <a:t/>
            </a:r>
            <a:br>
              <a:rPr lang="en-US" altLang="zh-CN" sz="2800" dirty="0" smtClean="0"/>
            </a:br>
            <a:endParaRPr lang="zh-CN" altLang="en-US" sz="2800" dirty="0"/>
          </a:p>
        </p:txBody>
      </p:sp>
      <p:sp>
        <p:nvSpPr>
          <p:cNvPr id="3" name="标题 2"/>
          <p:cNvSpPr>
            <a:spLocks noGrp="1"/>
          </p:cNvSpPr>
          <p:nvPr>
            <p:ph type="title"/>
          </p:nvPr>
        </p:nvSpPr>
        <p:spPr/>
        <p:txBody>
          <a:bodyPr/>
          <a:lstStyle/>
          <a:p>
            <a:r>
              <a:rPr lang="zh-CN" altLang="en-US" dirty="0" smtClean="0"/>
              <a:t>二、总体目标</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pPr marL="68580" indent="0">
              <a:lnSpc>
                <a:spcPct val="150000"/>
              </a:lnSpc>
              <a:buNone/>
            </a:pPr>
            <a:r>
              <a:rPr lang="zh-CN" altLang="en-US" sz="2800" b="1" dirty="0" smtClean="0">
                <a:latin typeface="华文仿宋" panose="02010600040101010101" pitchFamily="2" charset="-122"/>
                <a:ea typeface="华文仿宋" panose="02010600040101010101" pitchFamily="2" charset="-122"/>
              </a:rPr>
              <a:t>建议：将适合课程形式组织的课程转化成拓展性课程，但以活动性强自由度大为特征的社团活动不宜转化。</a:t>
            </a:r>
            <a:endParaRPr lang="zh-CN" altLang="en-US" sz="2800" b="1" dirty="0">
              <a:latin typeface="华文仿宋" panose="02010600040101010101" pitchFamily="2" charset="-122"/>
              <a:ea typeface="华文仿宋" panose="02010600040101010101" pitchFamily="2" charset="-122"/>
            </a:endParaRPr>
          </a:p>
        </p:txBody>
      </p:sp>
      <p:sp>
        <p:nvSpPr>
          <p:cNvPr id="3" name="标题 2"/>
          <p:cNvSpPr>
            <a:spLocks noGrp="1"/>
          </p:cNvSpPr>
          <p:nvPr>
            <p:ph type="title"/>
          </p:nvPr>
        </p:nvSpPr>
        <p:spPr/>
        <p:txBody>
          <a:bodyPr/>
          <a:lstStyle/>
          <a:p>
            <a:endParaRPr lang="zh-CN" altLang="en-US" dirty="0"/>
          </a:p>
        </p:txBody>
      </p:sp>
    </p:spTree>
    <p:extLst>
      <p:ext uri="{BB962C8B-B14F-4D97-AF65-F5344CB8AC3E}">
        <p14:creationId xmlns="" xmlns:p14="http://schemas.microsoft.com/office/powerpoint/2010/main" val="29615878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340768"/>
            <a:ext cx="6777317" cy="4491861"/>
          </a:xfrm>
        </p:spPr>
        <p:txBody>
          <a:bodyPr>
            <a:normAutofit fontScale="92500" lnSpcReduction="10000"/>
          </a:bodyPr>
          <a:lstStyle/>
          <a:p>
            <a:pPr marL="68580" indent="0">
              <a:lnSpc>
                <a:spcPct val="150000"/>
              </a:lnSpc>
              <a:buNone/>
            </a:pPr>
            <a:r>
              <a:rPr lang="zh-CN" altLang="en-US" sz="2800" dirty="0" smtClean="0">
                <a:solidFill>
                  <a:schemeClr val="tx1"/>
                </a:solidFill>
                <a:latin typeface="黑体" panose="02010609060101010101" pitchFamily="49" charset="-122"/>
                <a:ea typeface="黑体" panose="02010609060101010101" pitchFamily="49" charset="-122"/>
              </a:rPr>
              <a:t>问题</a:t>
            </a:r>
            <a:r>
              <a:rPr lang="en-US" altLang="zh-CN" sz="2800" dirty="0" smtClean="0">
                <a:solidFill>
                  <a:schemeClr val="tx1"/>
                </a:solidFill>
                <a:latin typeface="黑体" panose="02010609060101010101" pitchFamily="49" charset="-122"/>
                <a:ea typeface="黑体" panose="02010609060101010101" pitchFamily="49" charset="-122"/>
              </a:rPr>
              <a:t>9.</a:t>
            </a:r>
            <a:r>
              <a:rPr lang="zh-CN" altLang="en-US" sz="2800" dirty="0" smtClean="0">
                <a:solidFill>
                  <a:schemeClr val="tx1"/>
                </a:solidFill>
                <a:latin typeface="黑体" panose="02010609060101010101" pitchFamily="49" charset="-122"/>
                <a:ea typeface="黑体" panose="02010609060101010101" pitchFamily="49" charset="-122"/>
              </a:rPr>
              <a:t>某一学校课程开发与开设的依据有哪些？</a:t>
            </a:r>
            <a:endParaRPr lang="en-US" altLang="zh-CN" sz="2800" dirty="0" smtClean="0">
              <a:solidFill>
                <a:schemeClr val="tx1"/>
              </a:solidFill>
              <a:latin typeface="黑体" panose="02010609060101010101" pitchFamily="49" charset="-122"/>
              <a:ea typeface="黑体" panose="02010609060101010101" pitchFamily="49" charset="-122"/>
            </a:endParaRPr>
          </a:p>
          <a:p>
            <a:pPr marL="68580" indent="0">
              <a:lnSpc>
                <a:spcPct val="150000"/>
              </a:lnSpc>
              <a:buNone/>
            </a:pPr>
            <a:r>
              <a:rPr lang="zh-CN" altLang="en-US" b="1" dirty="0" smtClean="0">
                <a:solidFill>
                  <a:schemeClr val="tx1"/>
                </a:solidFill>
                <a:latin typeface="华文仿宋" panose="02010600040101010101" pitchFamily="2" charset="-122"/>
                <a:ea typeface="华文仿宋" panose="02010600040101010101" pitchFamily="2" charset="-122"/>
              </a:rPr>
              <a:t>你同意下列说法吗？</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412750" indent="-342900">
              <a:lnSpc>
                <a:spcPct val="150000"/>
              </a:lnSpc>
              <a:buFont typeface="Wingdings" panose="05000000000000000000" pitchFamily="2" charset="2"/>
              <a:buChar char="l"/>
              <a:defRPr/>
            </a:pPr>
            <a:r>
              <a:rPr lang="zh-CN" altLang="en-US" b="1" dirty="0">
                <a:solidFill>
                  <a:schemeClr val="tx1"/>
                </a:solidFill>
                <a:latin typeface="华文仿宋" panose="02010600040101010101" pitchFamily="2" charset="-122"/>
                <a:ea typeface="华文仿宋" panose="02010600040101010101" pitchFamily="2" charset="-122"/>
              </a:rPr>
              <a:t>学生感兴趣的课程就是最好的课程</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Font typeface="Wingdings" pitchFamily="2" charset="2"/>
              <a:buChar char="l"/>
              <a:defRPr/>
            </a:pPr>
            <a:r>
              <a:rPr lang="zh-CN" altLang="en-US" b="1" dirty="0">
                <a:solidFill>
                  <a:schemeClr val="tx1"/>
                </a:solidFill>
                <a:latin typeface="华文仿宋" panose="02010600040101010101" pitchFamily="2" charset="-122"/>
                <a:ea typeface="华文仿宋" panose="02010600040101010101" pitchFamily="2" charset="-122"/>
              </a:rPr>
              <a:t> 学校课程越多，说明学校水平越高</a:t>
            </a:r>
            <a:endParaRPr lang="en-US" altLang="zh-CN" b="1" dirty="0">
              <a:solidFill>
                <a:schemeClr val="tx1"/>
              </a:solidFill>
              <a:latin typeface="华文仿宋" panose="02010600040101010101" pitchFamily="2" charset="-122"/>
              <a:ea typeface="华文仿宋" panose="02010600040101010101" pitchFamily="2" charset="-122"/>
            </a:endParaRPr>
          </a:p>
          <a:p>
            <a:pPr marL="0" indent="0">
              <a:lnSpc>
                <a:spcPct val="150000"/>
              </a:lnSpc>
              <a:buNone/>
            </a:pPr>
            <a:endParaRPr lang="en-US" altLang="zh-CN" dirty="0" smtClean="0">
              <a:solidFill>
                <a:schemeClr val="tx1"/>
              </a:solidFill>
              <a:latin typeface="华文仿宋" panose="02010600040101010101" pitchFamily="2" charset="-122"/>
              <a:ea typeface="华文仿宋" panose="02010600040101010101" pitchFamily="2" charset="-122"/>
            </a:endParaRPr>
          </a:p>
          <a:p>
            <a:pPr marL="0" indent="0">
              <a:lnSpc>
                <a:spcPct val="150000"/>
              </a:lnSpc>
              <a:buNone/>
            </a:pPr>
            <a:r>
              <a:rPr lang="zh-CN" altLang="en-US" b="1" dirty="0" smtClean="0">
                <a:solidFill>
                  <a:schemeClr val="tx1"/>
                </a:solidFill>
                <a:latin typeface="华文仿宋" panose="02010600040101010101" pitchFamily="2" charset="-122"/>
                <a:ea typeface="华文仿宋" panose="02010600040101010101" pitchFamily="2" charset="-122"/>
              </a:rPr>
              <a:t>学生对课程的兴趣</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0" indent="0">
              <a:lnSpc>
                <a:spcPct val="150000"/>
              </a:lnSpc>
              <a:buNone/>
            </a:pPr>
            <a:r>
              <a:rPr lang="zh-CN" altLang="en-US" b="1" dirty="0" smtClean="0">
                <a:solidFill>
                  <a:schemeClr val="tx1"/>
                </a:solidFill>
                <a:latin typeface="华文仿宋" panose="02010600040101010101" pitchFamily="2" charset="-122"/>
                <a:ea typeface="华文仿宋" panose="02010600040101010101" pitchFamily="2" charset="-122"/>
              </a:rPr>
              <a:t>课程对学生的发展</a:t>
            </a:r>
            <a:endParaRPr lang="zh-CN" altLang="en-US" b="1" dirty="0">
              <a:solidFill>
                <a:schemeClr val="tx1"/>
              </a:solidFill>
              <a:latin typeface="华文仿宋" panose="02010600040101010101" pitchFamily="2" charset="-122"/>
              <a:ea typeface="华文仿宋" panose="02010600040101010101" pitchFamily="2" charset="-122"/>
            </a:endParaRPr>
          </a:p>
        </p:txBody>
      </p:sp>
      <p:sp>
        <p:nvSpPr>
          <p:cNvPr id="5" name="动作按钮: 结束 4">
            <a:hlinkClick r:id="rId2" action="ppaction://hlinksldjump" highlightClick="1"/>
          </p:cNvPr>
          <p:cNvSpPr/>
          <p:nvPr/>
        </p:nvSpPr>
        <p:spPr>
          <a:xfrm>
            <a:off x="6926550" y="4221088"/>
            <a:ext cx="648072" cy="432048"/>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36612567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628800"/>
            <a:ext cx="6777317" cy="4203829"/>
          </a:xfrm>
        </p:spPr>
        <p:txBody>
          <a:bodyPr>
            <a:normAutofit/>
          </a:bodyPr>
          <a:lstStyle/>
          <a:p>
            <a:pPr marL="0" indent="0">
              <a:lnSpc>
                <a:spcPct val="150000"/>
              </a:lnSpc>
              <a:buNone/>
            </a:pPr>
            <a:r>
              <a:rPr lang="zh-CN" altLang="en-US" sz="2800" b="1" dirty="0" smtClean="0">
                <a:solidFill>
                  <a:schemeClr val="tx1"/>
                </a:solidFill>
                <a:latin typeface="华文仿宋" panose="02010600040101010101" pitchFamily="2" charset="-122"/>
                <a:ea typeface="华文仿宋" panose="02010600040101010101" pitchFamily="2" charset="-122"/>
              </a:rPr>
              <a:t>课程选择</a:t>
            </a:r>
            <a:endParaRPr lang="en-US" altLang="zh-CN" sz="2800" b="1" dirty="0" smtClean="0">
              <a:solidFill>
                <a:schemeClr val="tx1"/>
              </a:solidFill>
              <a:latin typeface="华文仿宋" panose="02010600040101010101" pitchFamily="2" charset="-122"/>
              <a:ea typeface="华文仿宋" panose="02010600040101010101" pitchFamily="2" charset="-122"/>
            </a:endParaRPr>
          </a:p>
          <a:p>
            <a:pPr indent="-342900">
              <a:lnSpc>
                <a:spcPct val="150000"/>
              </a:lnSpc>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学校</a:t>
            </a:r>
            <a:r>
              <a:rPr lang="zh-CN" altLang="en-US" b="1" dirty="0">
                <a:solidFill>
                  <a:schemeClr val="tx1"/>
                </a:solidFill>
                <a:latin typeface="华文仿宋" panose="02010600040101010101" pitchFamily="2" charset="-122"/>
                <a:ea typeface="华文仿宋" panose="02010600040101010101" pitchFamily="2" charset="-122"/>
              </a:rPr>
              <a:t>必须在众多可开设的课程中选择高价值的</a:t>
            </a:r>
            <a:r>
              <a:rPr lang="zh-CN" altLang="en-US" b="1" dirty="0" smtClean="0">
                <a:solidFill>
                  <a:schemeClr val="tx1"/>
                </a:solidFill>
                <a:latin typeface="华文仿宋" panose="02010600040101010101" pitchFamily="2" charset="-122"/>
                <a:ea typeface="华文仿宋" panose="02010600040101010101" pitchFamily="2" charset="-122"/>
              </a:rPr>
              <a:t>课程；</a:t>
            </a:r>
            <a:endParaRPr lang="en-US" altLang="zh-CN" b="1" dirty="0" smtClean="0">
              <a:solidFill>
                <a:schemeClr val="tx1"/>
              </a:solidFill>
              <a:latin typeface="华文仿宋" panose="02010600040101010101" pitchFamily="2" charset="-122"/>
              <a:ea typeface="华文仿宋" panose="02010600040101010101" pitchFamily="2" charset="-122"/>
            </a:endParaRPr>
          </a:p>
          <a:p>
            <a:pPr indent="-342900">
              <a:lnSpc>
                <a:spcPct val="150000"/>
              </a:lnSpc>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学生</a:t>
            </a:r>
            <a:r>
              <a:rPr lang="zh-CN" altLang="en-US" b="1" dirty="0">
                <a:solidFill>
                  <a:schemeClr val="tx1"/>
                </a:solidFill>
                <a:latin typeface="华文仿宋" panose="02010600040101010101" pitchFamily="2" charset="-122"/>
                <a:ea typeface="华文仿宋" panose="02010600040101010101" pitchFamily="2" charset="-122"/>
              </a:rPr>
              <a:t>必须在众多可选择的课程中，权衡自身的发展基础，选择高价值、使自己达到最佳发展状态的课程。</a:t>
            </a:r>
            <a:endParaRPr lang="en-US" altLang="zh-CN" b="1" dirty="0">
              <a:solidFill>
                <a:schemeClr val="tx1"/>
              </a:solidFill>
              <a:latin typeface="华文仿宋" panose="02010600040101010101" pitchFamily="2" charset="-122"/>
              <a:ea typeface="华文仿宋" panose="02010600040101010101" pitchFamily="2" charset="-122"/>
            </a:endParaRPr>
          </a:p>
          <a:p>
            <a:pPr marL="0" indent="0">
              <a:lnSpc>
                <a:spcPct val="150000"/>
              </a:lnSpc>
              <a:buNone/>
            </a:pPr>
            <a:endParaRPr lang="zh-CN" altLang="en-US"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30337728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772816"/>
            <a:ext cx="6777317" cy="4059813"/>
          </a:xfrm>
        </p:spPr>
        <p:txBody>
          <a:bodyPr>
            <a:normAutofit/>
          </a:bodyPr>
          <a:lstStyle/>
          <a:p>
            <a:pPr marL="0" indent="0">
              <a:lnSpc>
                <a:spcPct val="150000"/>
              </a:lnSpc>
              <a:buNone/>
            </a:pPr>
            <a:r>
              <a:rPr lang="zh-CN" altLang="en-US" sz="2800" dirty="0" smtClean="0">
                <a:solidFill>
                  <a:schemeClr val="tx1"/>
                </a:solidFill>
                <a:latin typeface="黑体" panose="02010609060101010101" pitchFamily="49" charset="-122"/>
                <a:ea typeface="黑体" panose="02010609060101010101" pitchFamily="49" charset="-122"/>
              </a:rPr>
              <a:t>问题</a:t>
            </a:r>
            <a:r>
              <a:rPr lang="en-US" altLang="zh-CN" sz="2800" dirty="0" smtClean="0">
                <a:solidFill>
                  <a:schemeClr val="tx1"/>
                </a:solidFill>
                <a:latin typeface="黑体" panose="02010609060101010101" pitchFamily="49" charset="-122"/>
                <a:ea typeface="黑体" panose="02010609060101010101" pitchFamily="49" charset="-122"/>
              </a:rPr>
              <a:t>10.</a:t>
            </a:r>
            <a:r>
              <a:rPr lang="zh-CN" altLang="en-US" sz="2800" dirty="0" smtClean="0">
                <a:solidFill>
                  <a:schemeClr val="tx1"/>
                </a:solidFill>
                <a:latin typeface="黑体" panose="02010609060101010101" pitchFamily="49" charset="-122"/>
                <a:ea typeface="黑体" panose="02010609060101010101" pitchFamily="49" charset="-122"/>
              </a:rPr>
              <a:t>学校拓展性课程生长点在哪里？</a:t>
            </a:r>
            <a:endParaRPr lang="en-US" altLang="zh-CN" sz="2800" dirty="0">
              <a:solidFill>
                <a:schemeClr val="tx1"/>
              </a:solidFill>
              <a:latin typeface="黑体" panose="02010609060101010101" pitchFamily="49" charset="-122"/>
              <a:ea typeface="黑体" panose="02010609060101010101" pitchFamily="49" charset="-122"/>
            </a:endParaRPr>
          </a:p>
          <a:p>
            <a:pPr marL="0" indent="0">
              <a:lnSpc>
                <a:spcPct val="150000"/>
              </a:lnSpc>
              <a:buNone/>
            </a:pPr>
            <a:r>
              <a:rPr lang="en-US" altLang="zh-CN" b="1" dirty="0" smtClean="0">
                <a:solidFill>
                  <a:schemeClr val="tx1"/>
                </a:solidFill>
                <a:latin typeface="华文仿宋" panose="02010600040101010101" pitchFamily="2" charset="-122"/>
                <a:ea typeface="华文仿宋" panose="02010600040101010101" pitchFamily="2" charset="-122"/>
              </a:rPr>
              <a:t>1.</a:t>
            </a:r>
            <a:r>
              <a:rPr lang="zh-CN" altLang="en-US" b="1" dirty="0" smtClean="0">
                <a:solidFill>
                  <a:schemeClr val="tx1"/>
                </a:solidFill>
                <a:latin typeface="华文仿宋" panose="02010600040101010101" pitchFamily="2" charset="-122"/>
                <a:ea typeface="华文仿宋" panose="02010600040101010101" pitchFamily="2" charset="-122"/>
              </a:rPr>
              <a:t>发展</a:t>
            </a:r>
            <a:r>
              <a:rPr lang="zh-CN" altLang="en-US" b="1" dirty="0">
                <a:solidFill>
                  <a:schemeClr val="tx1"/>
                </a:solidFill>
                <a:latin typeface="华文仿宋" panose="02010600040101010101" pitchFamily="2" charset="-122"/>
                <a:ea typeface="华文仿宋" panose="02010600040101010101" pitchFamily="2" charset="-122"/>
              </a:rPr>
              <a:t>学生的兴趣与</a:t>
            </a:r>
            <a:r>
              <a:rPr lang="zh-CN" altLang="en-US" b="1" dirty="0" smtClean="0">
                <a:solidFill>
                  <a:schemeClr val="tx1"/>
                </a:solidFill>
                <a:latin typeface="华文仿宋" panose="02010600040101010101" pitchFamily="2" charset="-122"/>
                <a:ea typeface="华文仿宋" panose="02010600040101010101" pitchFamily="2" charset="-122"/>
              </a:rPr>
              <a:t>特长。</a:t>
            </a:r>
            <a:r>
              <a:rPr lang="zh-CN" altLang="en-US" b="1" dirty="0">
                <a:solidFill>
                  <a:schemeClr val="tx1"/>
                </a:solidFill>
                <a:latin typeface="华文仿宋" panose="02010600040101010101" pitchFamily="2" charset="-122"/>
                <a:ea typeface="华文仿宋" panose="02010600040101010101" pitchFamily="2" charset="-122"/>
              </a:rPr>
              <a:t>例如：音乐、体育、美术、技术、科学、社会等领域的特长发展</a:t>
            </a:r>
            <a:r>
              <a:rPr lang="zh-CN" altLang="en-US" b="1" dirty="0" smtClean="0">
                <a:solidFill>
                  <a:schemeClr val="tx1"/>
                </a:solidFill>
                <a:latin typeface="华文仿宋" panose="02010600040101010101" pitchFamily="2" charset="-122"/>
                <a:ea typeface="华文仿宋" panose="02010600040101010101" pitchFamily="2" charset="-122"/>
              </a:rPr>
              <a:t>。</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0" indent="0">
              <a:lnSpc>
                <a:spcPct val="150000"/>
              </a:lnSpc>
              <a:buNone/>
            </a:pPr>
            <a:r>
              <a:rPr lang="en-US" altLang="zh-CN" b="1" dirty="0" smtClean="0">
                <a:solidFill>
                  <a:schemeClr val="tx1"/>
                </a:solidFill>
                <a:latin typeface="华文仿宋" panose="02010600040101010101" pitchFamily="2" charset="-122"/>
                <a:ea typeface="华文仿宋" panose="02010600040101010101" pitchFamily="2" charset="-122"/>
              </a:rPr>
              <a:t>2.</a:t>
            </a:r>
            <a:r>
              <a:rPr lang="zh-CN" altLang="en-US" b="1" dirty="0" smtClean="0">
                <a:solidFill>
                  <a:schemeClr val="tx1"/>
                </a:solidFill>
                <a:latin typeface="华文仿宋" panose="02010600040101010101" pitchFamily="2" charset="-122"/>
                <a:ea typeface="华文仿宋" panose="02010600040101010101" pitchFamily="2" charset="-122"/>
              </a:rPr>
              <a:t>国家课程</a:t>
            </a:r>
            <a:r>
              <a:rPr lang="zh-CN" altLang="en-US" b="1" dirty="0">
                <a:solidFill>
                  <a:schemeClr val="tx1"/>
                </a:solidFill>
                <a:latin typeface="华文仿宋" panose="02010600040101010101" pitchFamily="2" charset="-122"/>
                <a:ea typeface="华文仿宋" panose="02010600040101010101" pitchFamily="2" charset="-122"/>
              </a:rPr>
              <a:t>的加深与拓展：例如：对智优学生（人群中各类占</a:t>
            </a:r>
            <a:r>
              <a:rPr lang="en-US" altLang="zh-CN" b="1" dirty="0">
                <a:solidFill>
                  <a:schemeClr val="tx1"/>
                </a:solidFill>
                <a:latin typeface="华文仿宋" panose="02010600040101010101" pitchFamily="2" charset="-122"/>
                <a:ea typeface="华文仿宋" panose="02010600040101010101" pitchFamily="2" charset="-122"/>
              </a:rPr>
              <a:t>3%--5%</a:t>
            </a:r>
            <a:r>
              <a:rPr lang="zh-CN" altLang="en-US" b="1" dirty="0">
                <a:solidFill>
                  <a:schemeClr val="tx1"/>
                </a:solidFill>
                <a:latin typeface="华文仿宋" panose="02010600040101010101" pitchFamily="2" charset="-122"/>
                <a:ea typeface="华文仿宋" panose="02010600040101010101" pitchFamily="2" charset="-122"/>
              </a:rPr>
              <a:t>）的特殊培养；对学科知识的应用性拓展以增加学生对课程的兴趣与能力。</a:t>
            </a:r>
            <a:endParaRPr lang="en-US" altLang="zh-CN" b="1" dirty="0">
              <a:solidFill>
                <a:schemeClr val="tx1"/>
              </a:solidFill>
              <a:latin typeface="华文仿宋" panose="02010600040101010101" pitchFamily="2" charset="-122"/>
              <a:ea typeface="华文仿宋" panose="02010600040101010101" pitchFamily="2" charset="-122"/>
            </a:endParaRPr>
          </a:p>
          <a:p>
            <a:pPr marL="0" indent="0">
              <a:lnSpc>
                <a:spcPct val="150000"/>
              </a:lnSpc>
              <a:buNone/>
            </a:pPr>
            <a:endParaRPr lang="en-US" altLang="zh-CN" b="1"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777225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340768"/>
            <a:ext cx="6777317" cy="4491861"/>
          </a:xfrm>
        </p:spPr>
        <p:txBody>
          <a:bodyPr>
            <a:normAutofit/>
          </a:bodyPr>
          <a:lstStyle/>
          <a:p>
            <a:pPr marL="69850" indent="0">
              <a:lnSpc>
                <a:spcPct val="150000"/>
              </a:lnSpc>
              <a:buNone/>
              <a:defRPr/>
            </a:pPr>
            <a:r>
              <a:rPr lang="en-US" altLang="zh-CN" b="1" dirty="0">
                <a:solidFill>
                  <a:schemeClr val="tx1"/>
                </a:solidFill>
                <a:latin typeface="华文仿宋" panose="02010600040101010101" pitchFamily="2" charset="-122"/>
                <a:ea typeface="华文仿宋" panose="02010600040101010101" pitchFamily="2" charset="-122"/>
              </a:rPr>
              <a:t>3.</a:t>
            </a:r>
            <a:r>
              <a:rPr lang="zh-CN" altLang="en-US" b="1" dirty="0">
                <a:solidFill>
                  <a:schemeClr val="tx1"/>
                </a:solidFill>
                <a:latin typeface="华文仿宋" panose="02010600040101010101" pitchFamily="2" charset="-122"/>
                <a:ea typeface="华文仿宋" panose="02010600040101010101" pitchFamily="2" charset="-122"/>
              </a:rPr>
              <a:t>发展学生的思维能力。例如：简单逻辑、通俗哲学、思维方法、问题思辨等。</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smtClean="0">
                <a:solidFill>
                  <a:schemeClr val="tx1"/>
                </a:solidFill>
                <a:latin typeface="华文仿宋" panose="02010600040101010101" pitchFamily="2" charset="-122"/>
                <a:ea typeface="华文仿宋" panose="02010600040101010101" pitchFamily="2" charset="-122"/>
              </a:rPr>
              <a:t>4.</a:t>
            </a:r>
            <a:r>
              <a:rPr lang="zh-CN" altLang="en-US" b="1" dirty="0" smtClean="0">
                <a:solidFill>
                  <a:schemeClr val="tx1"/>
                </a:solidFill>
                <a:latin typeface="华文仿宋" panose="02010600040101010101" pitchFamily="2" charset="-122"/>
                <a:ea typeface="华文仿宋" panose="02010600040101010101" pitchFamily="2" charset="-122"/>
              </a:rPr>
              <a:t>发展学生真实问题解决能力。旨在</a:t>
            </a:r>
            <a:r>
              <a:rPr lang="zh-CN" altLang="en-US" b="1" dirty="0">
                <a:solidFill>
                  <a:schemeClr val="tx1"/>
                </a:solidFill>
                <a:latin typeface="华文仿宋" panose="02010600040101010101" pitchFamily="2" charset="-122"/>
                <a:ea typeface="华文仿宋" panose="02010600040101010101" pitchFamily="2" charset="-122"/>
              </a:rPr>
              <a:t>加强社会实践与科学实践，加强学生</a:t>
            </a:r>
            <a:r>
              <a:rPr lang="zh-CN" altLang="en-US" b="1" dirty="0" smtClean="0">
                <a:solidFill>
                  <a:schemeClr val="tx1"/>
                </a:solidFill>
                <a:latin typeface="华文仿宋" panose="02010600040101010101" pitchFamily="2" charset="-122"/>
                <a:ea typeface="华文仿宋" panose="02010600040101010101" pitchFamily="2" charset="-122"/>
              </a:rPr>
              <a:t>的</a:t>
            </a:r>
            <a:r>
              <a:rPr lang="zh-CN" altLang="en-US" b="1" dirty="0">
                <a:solidFill>
                  <a:schemeClr val="tx1"/>
                </a:solidFill>
                <a:latin typeface="华文仿宋" panose="02010600040101010101" pitchFamily="2" charset="-122"/>
                <a:ea typeface="华文仿宋" panose="02010600040101010101" pitchFamily="2" charset="-122"/>
              </a:rPr>
              <a:t>实践</a:t>
            </a:r>
            <a:r>
              <a:rPr lang="zh-CN" altLang="en-US" b="1" dirty="0" smtClean="0">
                <a:solidFill>
                  <a:schemeClr val="tx1"/>
                </a:solidFill>
                <a:latin typeface="华文仿宋" panose="02010600040101010101" pitchFamily="2" charset="-122"/>
                <a:ea typeface="华文仿宋" panose="02010600040101010101" pitchFamily="2" charset="-122"/>
              </a:rPr>
              <a:t>体验</a:t>
            </a:r>
            <a:r>
              <a:rPr lang="zh-CN" altLang="en-US" b="1" dirty="0">
                <a:solidFill>
                  <a:schemeClr val="tx1"/>
                </a:solidFill>
                <a:latin typeface="华文仿宋" panose="02010600040101010101" pitchFamily="2" charset="-122"/>
                <a:ea typeface="华文仿宋" panose="02010600040101010101" pitchFamily="2" charset="-122"/>
              </a:rPr>
              <a:t>与积累，促进学生能力与素养的发展</a:t>
            </a:r>
            <a:r>
              <a:rPr lang="zh-CN" altLang="en-US" b="1" dirty="0" smtClean="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例如：科学实践与创新类、社会实践与创新</a:t>
            </a:r>
            <a:r>
              <a:rPr lang="zh-CN" altLang="en-US" b="1" dirty="0" smtClean="0">
                <a:solidFill>
                  <a:schemeClr val="tx1"/>
                </a:solidFill>
                <a:latin typeface="华文仿宋" panose="02010600040101010101" pitchFamily="2" charset="-122"/>
                <a:ea typeface="华文仿宋" panose="02010600040101010101" pitchFamily="2" charset="-122"/>
              </a:rPr>
              <a:t>类、社会问题</a:t>
            </a:r>
            <a:r>
              <a:rPr lang="zh-CN" altLang="en-US" b="1" dirty="0">
                <a:solidFill>
                  <a:schemeClr val="tx1"/>
                </a:solidFill>
                <a:latin typeface="华文仿宋" panose="02010600040101010101" pitchFamily="2" charset="-122"/>
                <a:ea typeface="华文仿宋" panose="02010600040101010101" pitchFamily="2" charset="-122"/>
              </a:rPr>
              <a:t>调查、环境科学问题</a:t>
            </a:r>
            <a:r>
              <a:rPr lang="zh-CN" altLang="en-US" b="1" dirty="0" smtClean="0">
                <a:solidFill>
                  <a:schemeClr val="tx1"/>
                </a:solidFill>
                <a:latin typeface="华文仿宋" panose="02010600040101010101" pitchFamily="2" charset="-122"/>
                <a:ea typeface="华文仿宋" panose="02010600040101010101" pitchFamily="2" charset="-122"/>
              </a:rPr>
              <a:t>调查。</a:t>
            </a:r>
            <a:endParaRPr lang="en-US" altLang="zh-CN" b="1" dirty="0">
              <a:solidFill>
                <a:schemeClr val="tx1"/>
              </a:solidFill>
              <a:latin typeface="华文仿宋" panose="02010600040101010101" pitchFamily="2" charset="-122"/>
              <a:ea typeface="华文仿宋" panose="02010600040101010101" pitchFamily="2" charset="-122"/>
            </a:endParaRPr>
          </a:p>
          <a:p>
            <a:endParaRPr lang="zh-CN" altLang="en-US" b="1"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10801812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310186"/>
            <a:ext cx="6777317" cy="4783110"/>
          </a:xfrm>
        </p:spPr>
        <p:txBody>
          <a:bodyPr>
            <a:normAutofit fontScale="92500" lnSpcReduction="10000"/>
          </a:bodyPr>
          <a:lstStyle/>
          <a:p>
            <a:pPr marL="68580" indent="0">
              <a:lnSpc>
                <a:spcPct val="200000"/>
              </a:lnSpc>
              <a:buNone/>
            </a:pPr>
            <a:r>
              <a:rPr lang="zh-CN" altLang="en-US" sz="3000" dirty="0" smtClean="0">
                <a:solidFill>
                  <a:schemeClr val="tx1"/>
                </a:solidFill>
                <a:latin typeface="黑体" panose="02010609060101010101" pitchFamily="49" charset="-122"/>
                <a:ea typeface="黑体" panose="02010609060101010101" pitchFamily="49" charset="-122"/>
              </a:rPr>
              <a:t>问题</a:t>
            </a:r>
            <a:r>
              <a:rPr lang="en-US" altLang="zh-CN" sz="3000" dirty="0" smtClean="0">
                <a:solidFill>
                  <a:schemeClr val="tx1"/>
                </a:solidFill>
                <a:latin typeface="黑体" panose="02010609060101010101" pitchFamily="49" charset="-122"/>
                <a:ea typeface="黑体" panose="02010609060101010101" pitchFamily="49" charset="-122"/>
              </a:rPr>
              <a:t>11.</a:t>
            </a:r>
            <a:r>
              <a:rPr lang="zh-CN" altLang="en-US" sz="3000" dirty="0" smtClean="0">
                <a:solidFill>
                  <a:schemeClr val="tx1"/>
                </a:solidFill>
                <a:latin typeface="黑体" panose="02010609060101010101" pitchFamily="49" charset="-122"/>
                <a:ea typeface="黑体" panose="02010609060101010101" pitchFamily="49" charset="-122"/>
              </a:rPr>
              <a:t>如何</a:t>
            </a:r>
            <a:r>
              <a:rPr lang="zh-CN" altLang="en-US" sz="3000" dirty="0">
                <a:solidFill>
                  <a:schemeClr val="tx1"/>
                </a:solidFill>
                <a:latin typeface="黑体" panose="02010609060101010101" pitchFamily="49" charset="-122"/>
                <a:ea typeface="黑体" panose="02010609060101010101" pitchFamily="49" charset="-122"/>
              </a:rPr>
              <a:t>看待学校</a:t>
            </a:r>
            <a:r>
              <a:rPr lang="zh-CN" altLang="en-US" sz="3000" dirty="0" smtClean="0">
                <a:solidFill>
                  <a:schemeClr val="tx1"/>
                </a:solidFill>
                <a:latin typeface="黑体" panose="02010609060101010101" pitchFamily="49" charset="-122"/>
                <a:ea typeface="黑体" panose="02010609060101010101" pitchFamily="49" charset="-122"/>
              </a:rPr>
              <a:t>特色与特色学校建设？</a:t>
            </a:r>
            <a:endParaRPr lang="en-US" altLang="zh-CN" sz="3000" dirty="0">
              <a:solidFill>
                <a:schemeClr val="tx1"/>
              </a:solidFill>
              <a:latin typeface="黑体" panose="02010609060101010101" pitchFamily="49" charset="-122"/>
              <a:ea typeface="黑体" panose="02010609060101010101" pitchFamily="49" charset="-122"/>
            </a:endParaRPr>
          </a:p>
          <a:p>
            <a:pPr>
              <a:lnSpc>
                <a:spcPct val="200000"/>
              </a:lnSpc>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你是如何看待高中特色示范学校</a:t>
            </a:r>
            <a:r>
              <a:rPr lang="zh-CN" altLang="en-US" b="1" dirty="0">
                <a:solidFill>
                  <a:schemeClr val="tx1"/>
                </a:solidFill>
                <a:latin typeface="华文仿宋" panose="02010600040101010101" pitchFamily="2" charset="-122"/>
                <a:ea typeface="华文仿宋" panose="02010600040101010101" pitchFamily="2" charset="-122"/>
              </a:rPr>
              <a:t>和</a:t>
            </a:r>
            <a:r>
              <a:rPr lang="zh-CN" altLang="en-US" b="1" dirty="0" smtClean="0">
                <a:solidFill>
                  <a:schemeClr val="tx1"/>
                </a:solidFill>
                <a:latin typeface="华文仿宋" panose="02010600040101010101" pitchFamily="2" charset="-122"/>
                <a:ea typeface="华文仿宋" panose="02010600040101010101" pitchFamily="2" charset="-122"/>
              </a:rPr>
              <a:t>义务教育段的学校特色建设的？</a:t>
            </a:r>
            <a:endParaRPr lang="en-US" altLang="zh-CN" b="1" dirty="0" smtClean="0">
              <a:solidFill>
                <a:schemeClr val="tx1"/>
              </a:solidFill>
              <a:latin typeface="华文仿宋" panose="02010600040101010101" pitchFamily="2" charset="-122"/>
              <a:ea typeface="华文仿宋" panose="02010600040101010101" pitchFamily="2" charset="-122"/>
            </a:endParaRPr>
          </a:p>
          <a:p>
            <a:pPr>
              <a:lnSpc>
                <a:spcPct val="200000"/>
              </a:lnSpc>
              <a:buFont typeface="Wingdings" panose="05000000000000000000" pitchFamily="2" charset="2"/>
              <a:buChar char="n"/>
            </a:pPr>
            <a:r>
              <a:rPr lang="zh-CN" altLang="en-US" sz="2800" b="1" dirty="0" smtClean="0">
                <a:solidFill>
                  <a:schemeClr val="tx1"/>
                </a:solidFill>
                <a:latin typeface="华文仿宋" panose="02010600040101010101" pitchFamily="2" charset="-122"/>
                <a:ea typeface="华文仿宋" panose="02010600040101010101" pitchFamily="2" charset="-122"/>
              </a:rPr>
              <a:t>学校特色是学校长期发展的积淀，不是刻意地利用大量的人力、物力可迅速建成的。</a:t>
            </a:r>
            <a:endParaRPr lang="en-US" altLang="zh-CN" sz="2800" b="1" dirty="0">
              <a:solidFill>
                <a:schemeClr val="tx1"/>
              </a:solidFill>
              <a:latin typeface="+mn-ea"/>
            </a:endParaRPr>
          </a:p>
          <a:p>
            <a:pPr marL="68580" indent="0">
              <a:buNone/>
            </a:pPr>
            <a:endParaRPr lang="zh-CN" altLang="en-US" sz="2800" dirty="0">
              <a:solidFill>
                <a:schemeClr val="tx1"/>
              </a:solidFill>
              <a:latin typeface="+mn-ea"/>
            </a:endParaRPr>
          </a:p>
        </p:txBody>
      </p:sp>
    </p:spTree>
    <p:extLst>
      <p:ext uri="{BB962C8B-B14F-4D97-AF65-F5344CB8AC3E}">
        <p14:creationId xmlns="" xmlns:p14="http://schemas.microsoft.com/office/powerpoint/2010/main" val="9225841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490" y="1027664"/>
            <a:ext cx="7024744" cy="1143000"/>
          </a:xfrm>
        </p:spPr>
        <p:txBody>
          <a:bodyPr>
            <a:normAutofit/>
          </a:bodyPr>
          <a:lstStyle/>
          <a:p>
            <a:r>
              <a:rPr lang="zh-CN" altLang="en-US" sz="2800" dirty="0" smtClean="0">
                <a:solidFill>
                  <a:schemeClr val="tx1"/>
                </a:solidFill>
                <a:latin typeface="黑体" panose="02010609060101010101" pitchFamily="49" charset="-122"/>
                <a:ea typeface="黑体" panose="02010609060101010101" pitchFamily="49" charset="-122"/>
              </a:rPr>
              <a:t>问题</a:t>
            </a:r>
            <a:r>
              <a:rPr lang="en-US" altLang="zh-CN" sz="2800" dirty="0" smtClean="0">
                <a:solidFill>
                  <a:schemeClr val="tx1"/>
                </a:solidFill>
                <a:latin typeface="黑体" panose="02010609060101010101" pitchFamily="49" charset="-122"/>
                <a:ea typeface="黑体" panose="02010609060101010101" pitchFamily="49" charset="-122"/>
              </a:rPr>
              <a:t>12.</a:t>
            </a:r>
            <a:r>
              <a:rPr lang="zh-CN" altLang="en-US" sz="2800" dirty="0" smtClean="0">
                <a:solidFill>
                  <a:schemeClr val="tx1"/>
                </a:solidFill>
                <a:latin typeface="黑体" panose="02010609060101010101" pitchFamily="49" charset="-122"/>
                <a:ea typeface="黑体" panose="02010609060101010101" pitchFamily="49" charset="-122"/>
              </a:rPr>
              <a:t>深化课程改革的质量如何保证？</a:t>
            </a:r>
            <a:endParaRPr lang="zh-CN" altLang="en-US" sz="2800" dirty="0">
              <a:solidFill>
                <a:schemeClr val="tx1"/>
              </a:solidFill>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pPr marL="69850" indent="0">
              <a:lnSpc>
                <a:spcPct val="150000"/>
              </a:lnSpc>
              <a:buNone/>
              <a:defRPr/>
            </a:pPr>
            <a:r>
              <a:rPr lang="en-US" altLang="zh-CN" b="1" dirty="0" smtClean="0">
                <a:solidFill>
                  <a:schemeClr val="tx1"/>
                </a:solidFill>
                <a:latin typeface="华文仿宋" panose="02010600040101010101" pitchFamily="2" charset="-122"/>
                <a:ea typeface="华文仿宋" panose="02010600040101010101" pitchFamily="2" charset="-122"/>
              </a:rPr>
              <a:t>1.</a:t>
            </a:r>
            <a:r>
              <a:rPr lang="zh-CN" altLang="en-US" b="1" dirty="0" smtClean="0">
                <a:solidFill>
                  <a:schemeClr val="tx1"/>
                </a:solidFill>
                <a:latin typeface="华文仿宋" panose="02010600040101010101" pitchFamily="2" charset="-122"/>
                <a:ea typeface="华文仿宋" panose="02010600040101010101" pitchFamily="2" charset="-122"/>
              </a:rPr>
              <a:t>开发的课程质量是改革的基础保证。</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smtClean="0">
                <a:solidFill>
                  <a:schemeClr val="tx1"/>
                </a:solidFill>
                <a:latin typeface="华文仿宋" panose="02010600040101010101" pitchFamily="2" charset="-122"/>
                <a:ea typeface="华文仿宋" panose="02010600040101010101" pitchFamily="2" charset="-122"/>
              </a:rPr>
              <a:t>2.</a:t>
            </a:r>
            <a:r>
              <a:rPr lang="zh-CN" altLang="en-US" b="1" dirty="0" smtClean="0">
                <a:solidFill>
                  <a:schemeClr val="tx1"/>
                </a:solidFill>
                <a:latin typeface="华文仿宋" panose="02010600040101010101" pitchFamily="2" charset="-122"/>
                <a:ea typeface="华文仿宋" panose="02010600040101010101" pitchFamily="2" charset="-122"/>
              </a:rPr>
              <a:t>课堂（课程实施）是</a:t>
            </a:r>
            <a:r>
              <a:rPr lang="zh-CN" altLang="en-US" b="1" dirty="0">
                <a:solidFill>
                  <a:schemeClr val="tx1"/>
                </a:solidFill>
                <a:latin typeface="华文仿宋" panose="02010600040101010101" pitchFamily="2" charset="-122"/>
                <a:ea typeface="华文仿宋" panose="02010600040101010101" pitchFamily="2" charset="-122"/>
              </a:rPr>
              <a:t>课程质量的</a:t>
            </a:r>
            <a:r>
              <a:rPr lang="zh-CN" altLang="en-US" b="1" dirty="0" smtClean="0">
                <a:solidFill>
                  <a:schemeClr val="tx1"/>
                </a:solidFill>
                <a:latin typeface="华文仿宋" panose="02010600040101010101" pitchFamily="2" charset="-122"/>
                <a:ea typeface="华文仿宋" panose="02010600040101010101" pitchFamily="2" charset="-122"/>
              </a:rPr>
              <a:t>关键。</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a:solidFill>
                  <a:schemeClr val="tx1"/>
                </a:solidFill>
                <a:latin typeface="华文仿宋" panose="02010600040101010101" pitchFamily="2" charset="-122"/>
                <a:ea typeface="华文仿宋" panose="02010600040101010101" pitchFamily="2" charset="-122"/>
              </a:rPr>
              <a:t>    </a:t>
            </a:r>
            <a:r>
              <a:rPr lang="zh-CN" altLang="en-US" b="1" dirty="0">
                <a:solidFill>
                  <a:schemeClr val="tx1"/>
                </a:solidFill>
                <a:latin typeface="华文仿宋" panose="02010600040101010101" pitchFamily="2" charset="-122"/>
                <a:ea typeface="华文仿宋" panose="02010600040101010101" pitchFamily="2" charset="-122"/>
              </a:rPr>
              <a:t>课程质量的最终实现决定于教学质量，教学质量决定于教学方式。因此，教学改革的成败决定了课程改革成果。</a:t>
            </a:r>
            <a:endParaRPr lang="en-US" altLang="zh-CN" b="1" dirty="0">
              <a:solidFill>
                <a:schemeClr val="tx1"/>
              </a:solidFill>
              <a:latin typeface="华文仿宋" panose="02010600040101010101" pitchFamily="2" charset="-122"/>
              <a:ea typeface="华文仿宋" panose="02010600040101010101" pitchFamily="2" charset="-122"/>
            </a:endParaRPr>
          </a:p>
          <a:p>
            <a:pPr marL="68580" indent="0">
              <a:buNone/>
            </a:pPr>
            <a:endParaRPr lang="zh-CN" altLang="en-US"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9705351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124744"/>
            <a:ext cx="6777317" cy="5256584"/>
          </a:xfrm>
        </p:spPr>
        <p:txBody>
          <a:bodyPr>
            <a:normAutofit fontScale="85000" lnSpcReduction="10000"/>
          </a:bodyPr>
          <a:lstStyle/>
          <a:p>
            <a:pPr marL="69850" indent="0">
              <a:lnSpc>
                <a:spcPct val="150000"/>
              </a:lnSpc>
              <a:buNone/>
              <a:defRPr/>
            </a:pPr>
            <a:r>
              <a:rPr lang="zh-CN" altLang="en-US" sz="3000" dirty="0" smtClean="0">
                <a:solidFill>
                  <a:schemeClr val="tx1"/>
                </a:solidFill>
                <a:latin typeface="黑体" panose="02010609060101010101" pitchFamily="49" charset="-122"/>
                <a:ea typeface="黑体" panose="02010609060101010101" pitchFamily="49" charset="-122"/>
              </a:rPr>
              <a:t>问题</a:t>
            </a:r>
            <a:r>
              <a:rPr lang="en-US" altLang="zh-CN" sz="3000" dirty="0" smtClean="0">
                <a:solidFill>
                  <a:schemeClr val="tx1"/>
                </a:solidFill>
                <a:latin typeface="黑体" panose="02010609060101010101" pitchFamily="49" charset="-122"/>
                <a:ea typeface="黑体" panose="02010609060101010101" pitchFamily="49" charset="-122"/>
              </a:rPr>
              <a:t>13.</a:t>
            </a:r>
            <a:r>
              <a:rPr lang="zh-CN" altLang="en-US" sz="3000" dirty="0" smtClean="0">
                <a:solidFill>
                  <a:schemeClr val="tx1"/>
                </a:solidFill>
                <a:latin typeface="黑体" panose="02010609060101010101" pitchFamily="49" charset="-122"/>
                <a:ea typeface="黑体" panose="02010609060101010101" pitchFamily="49" charset="-122"/>
              </a:rPr>
              <a:t>如何理解与操作课程整合？</a:t>
            </a:r>
            <a:endParaRPr lang="en-US" altLang="zh-CN" sz="3000" dirty="0" smtClean="0">
              <a:solidFill>
                <a:schemeClr val="tx1"/>
              </a:solidFill>
              <a:latin typeface="黑体" panose="02010609060101010101" pitchFamily="49" charset="-122"/>
              <a:ea typeface="黑体" panose="02010609060101010101" pitchFamily="49" charset="-122"/>
            </a:endParaRPr>
          </a:p>
          <a:p>
            <a:pPr marL="69850" indent="0">
              <a:lnSpc>
                <a:spcPct val="150000"/>
              </a:lnSpc>
              <a:buNone/>
              <a:defRPr/>
            </a:pPr>
            <a:r>
              <a:rPr lang="zh-CN" altLang="en-US" sz="2600" b="1" dirty="0">
                <a:solidFill>
                  <a:schemeClr val="tx1"/>
                </a:solidFill>
                <a:latin typeface="华文仿宋" panose="02010600040101010101" pitchFamily="2" charset="-122"/>
                <a:ea typeface="华文仿宋" panose="02010600040101010101" pitchFamily="2" charset="-122"/>
              </a:rPr>
              <a:t> </a:t>
            </a:r>
            <a:r>
              <a:rPr lang="zh-CN" altLang="en-US" sz="2600" b="1" dirty="0" smtClean="0">
                <a:solidFill>
                  <a:schemeClr val="tx1"/>
                </a:solidFill>
                <a:latin typeface="华文仿宋" panose="02010600040101010101" pitchFamily="2" charset="-122"/>
                <a:ea typeface="华文仿宋" panose="02010600040101010101" pitchFamily="2" charset="-122"/>
              </a:rPr>
              <a:t>   </a:t>
            </a:r>
            <a:r>
              <a:rPr lang="en-US" altLang="zh-CN" sz="2600" b="1" dirty="0" smtClean="0">
                <a:solidFill>
                  <a:schemeClr val="tx1"/>
                </a:solidFill>
                <a:latin typeface="华文仿宋" panose="02010600040101010101" pitchFamily="2" charset="-122"/>
                <a:ea typeface="华文仿宋" panose="02010600040101010101" pitchFamily="2" charset="-122"/>
              </a:rPr>
              <a:t>1.</a:t>
            </a:r>
            <a:r>
              <a:rPr lang="zh-CN" altLang="en-US" sz="2600" b="1" dirty="0" smtClean="0">
                <a:solidFill>
                  <a:schemeClr val="tx1"/>
                </a:solidFill>
                <a:latin typeface="华文仿宋" panose="02010600040101010101" pitchFamily="2" charset="-122"/>
                <a:ea typeface="华文仿宋" panose="02010600040101010101" pitchFamily="2" charset="-122"/>
              </a:rPr>
              <a:t>整合的根本目的不是内容压缩，而是学生的能力发展。</a:t>
            </a:r>
            <a:endParaRPr lang="en-US" altLang="zh-CN" sz="2600"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zh-CN" altLang="en-US" sz="2600" b="1" dirty="0" smtClean="0">
                <a:solidFill>
                  <a:schemeClr val="tx1"/>
                </a:solidFill>
                <a:latin typeface="华文仿宋" panose="02010600040101010101" pitchFamily="2" charset="-122"/>
                <a:ea typeface="华文仿宋" panose="02010600040101010101" pitchFamily="2" charset="-122"/>
              </a:rPr>
              <a:t>    </a:t>
            </a:r>
            <a:r>
              <a:rPr lang="en-US" altLang="zh-CN" sz="2600" b="1" dirty="0" smtClean="0">
                <a:solidFill>
                  <a:schemeClr val="tx1"/>
                </a:solidFill>
                <a:latin typeface="华文仿宋" panose="02010600040101010101" pitchFamily="2" charset="-122"/>
                <a:ea typeface="华文仿宋" panose="02010600040101010101" pitchFamily="2" charset="-122"/>
              </a:rPr>
              <a:t>2.</a:t>
            </a:r>
            <a:r>
              <a:rPr lang="zh-CN" altLang="en-US" sz="2600" b="1" dirty="0" smtClean="0">
                <a:solidFill>
                  <a:schemeClr val="tx1"/>
                </a:solidFill>
                <a:latin typeface="华文仿宋" panose="02010600040101010101" pitchFamily="2" charset="-122"/>
                <a:ea typeface="华文仿宋" panose="02010600040101010101" pitchFamily="2" charset="-122"/>
              </a:rPr>
              <a:t>整合的途径与方法</a:t>
            </a:r>
            <a:endParaRPr lang="en-US" altLang="zh-CN" sz="2600"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zh-CN" altLang="en-US" b="1" dirty="0">
                <a:solidFill>
                  <a:schemeClr val="tx1"/>
                </a:solidFill>
                <a:latin typeface="华文仿宋" panose="02010600040101010101" pitchFamily="2" charset="-122"/>
                <a:ea typeface="华文仿宋" panose="02010600040101010101" pitchFamily="2" charset="-122"/>
              </a:rPr>
              <a:t> </a:t>
            </a:r>
            <a:r>
              <a:rPr lang="zh-CN" altLang="en-US" b="1" dirty="0" smtClean="0">
                <a:solidFill>
                  <a:schemeClr val="tx1"/>
                </a:solidFill>
                <a:latin typeface="华文仿宋" panose="02010600040101010101" pitchFamily="2" charset="-122"/>
                <a:ea typeface="华文仿宋" panose="02010600040101010101" pitchFamily="2" charset="-122"/>
              </a:rPr>
              <a:t>   单学科整合：学科内容本身与学科内容与实际</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zh-CN" altLang="en-US" b="1" dirty="0">
                <a:solidFill>
                  <a:schemeClr val="tx1"/>
                </a:solidFill>
                <a:latin typeface="华文仿宋" panose="02010600040101010101" pitchFamily="2" charset="-122"/>
                <a:ea typeface="华文仿宋" panose="02010600040101010101" pitchFamily="2" charset="-122"/>
              </a:rPr>
              <a:t> </a:t>
            </a:r>
            <a:r>
              <a:rPr lang="zh-CN" altLang="en-US" b="1" dirty="0" smtClean="0">
                <a:solidFill>
                  <a:schemeClr val="tx1"/>
                </a:solidFill>
                <a:latin typeface="华文仿宋" panose="02010600040101010101" pitchFamily="2" charset="-122"/>
                <a:ea typeface="华文仿宋" panose="02010600040101010101" pitchFamily="2" charset="-122"/>
              </a:rPr>
              <a:t>   跨学科整合：学科间相同或相似内容整合</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smtClean="0">
                <a:solidFill>
                  <a:schemeClr val="tx1"/>
                </a:solidFill>
                <a:latin typeface="华文仿宋" panose="02010600040101010101" pitchFamily="2" charset="-122"/>
                <a:ea typeface="华文仿宋" panose="02010600040101010101" pitchFamily="2" charset="-122"/>
              </a:rPr>
              <a:t>       </a:t>
            </a:r>
            <a:r>
              <a:rPr lang="zh-CN" altLang="en-US" b="1" dirty="0" smtClean="0">
                <a:solidFill>
                  <a:schemeClr val="tx1"/>
                </a:solidFill>
                <a:latin typeface="华文仿宋" panose="02010600040101010101" pitchFamily="2" charset="-122"/>
                <a:ea typeface="华文仿宋" panose="02010600040101010101" pitchFamily="2" charset="-122"/>
              </a:rPr>
              <a:t>基于项目（问题）的学习</a:t>
            </a:r>
            <a:r>
              <a:rPr lang="en-US" altLang="zh-CN" b="1" dirty="0" smtClean="0">
                <a:solidFill>
                  <a:schemeClr val="tx1"/>
                </a:solidFill>
                <a:latin typeface="华文仿宋" panose="02010600040101010101" pitchFamily="2" charset="-122"/>
                <a:ea typeface="华文仿宋" panose="02010600040101010101" pitchFamily="2" charset="-122"/>
              </a:rPr>
              <a:t>(PBL)</a:t>
            </a:r>
          </a:p>
          <a:p>
            <a:pPr marL="69850" indent="0">
              <a:lnSpc>
                <a:spcPct val="150000"/>
              </a:lnSpc>
              <a:buNone/>
              <a:defRPr/>
            </a:pPr>
            <a:r>
              <a:rPr lang="en-US" altLang="zh-CN" b="1" dirty="0" smtClean="0">
                <a:solidFill>
                  <a:schemeClr val="tx1"/>
                </a:solidFill>
                <a:latin typeface="华文仿宋" panose="02010600040101010101" pitchFamily="2" charset="-122"/>
                <a:ea typeface="华文仿宋" panose="02010600040101010101" pitchFamily="2" charset="-122"/>
              </a:rPr>
              <a:t>  </a:t>
            </a:r>
            <a:r>
              <a:rPr lang="zh-CN" altLang="en-US" b="1" dirty="0" smtClean="0">
                <a:solidFill>
                  <a:schemeClr val="tx1"/>
                </a:solidFill>
                <a:latin typeface="华文仿宋" panose="02010600040101010101" pitchFamily="2" charset="-122"/>
                <a:ea typeface="华文仿宋" panose="02010600040101010101" pitchFamily="2" charset="-122"/>
              </a:rPr>
              <a:t>（</a:t>
            </a:r>
            <a:r>
              <a:rPr lang="en-US" altLang="zh-CN" b="1" dirty="0" err="1" smtClean="0">
                <a:solidFill>
                  <a:schemeClr val="tx1"/>
                </a:solidFill>
                <a:latin typeface="华文仿宋" panose="02010600040101010101" pitchFamily="2" charset="-122"/>
                <a:ea typeface="华文仿宋" panose="02010600040101010101" pitchFamily="2" charset="-122"/>
              </a:rPr>
              <a:t>Projet</a:t>
            </a:r>
            <a:r>
              <a:rPr lang="en-US" altLang="zh-CN" b="1" dirty="0" smtClean="0">
                <a:solidFill>
                  <a:schemeClr val="tx1"/>
                </a:solidFill>
                <a:latin typeface="华文仿宋" panose="02010600040101010101" pitchFamily="2" charset="-122"/>
                <a:ea typeface="华文仿宋" panose="02010600040101010101" pitchFamily="2" charset="-122"/>
              </a:rPr>
              <a:t>-based  learning </a:t>
            </a:r>
            <a:r>
              <a:rPr lang="zh-CN" altLang="en-US" b="1" dirty="0" smtClean="0">
                <a:solidFill>
                  <a:schemeClr val="tx1"/>
                </a:solidFill>
                <a:latin typeface="华文仿宋" panose="02010600040101010101" pitchFamily="2" charset="-122"/>
                <a:ea typeface="华文仿宋" panose="02010600040101010101" pitchFamily="2" charset="-122"/>
              </a:rPr>
              <a:t>；</a:t>
            </a:r>
            <a:r>
              <a:rPr lang="en-US" altLang="zh-CN" b="1" dirty="0" err="1" smtClean="0">
                <a:solidFill>
                  <a:schemeClr val="tx1"/>
                </a:solidFill>
                <a:latin typeface="华文仿宋" panose="02010600040101010101" pitchFamily="2" charset="-122"/>
                <a:ea typeface="华文仿宋" panose="02010600040101010101" pitchFamily="2" charset="-122"/>
              </a:rPr>
              <a:t>Prblem</a:t>
            </a:r>
            <a:r>
              <a:rPr lang="en-US" altLang="zh-CN" b="1" dirty="0" smtClean="0">
                <a:solidFill>
                  <a:schemeClr val="tx1"/>
                </a:solidFill>
                <a:latin typeface="华文仿宋" panose="02010600040101010101" pitchFamily="2" charset="-122"/>
                <a:ea typeface="华文仿宋" panose="02010600040101010101" pitchFamily="2" charset="-122"/>
              </a:rPr>
              <a:t>-based learning</a:t>
            </a:r>
            <a:r>
              <a:rPr lang="zh-CN" altLang="en-US" b="1" dirty="0" smtClean="0">
                <a:solidFill>
                  <a:schemeClr val="tx1"/>
                </a:solidFill>
                <a:latin typeface="华文仿宋" panose="02010600040101010101" pitchFamily="2" charset="-122"/>
                <a:ea typeface="华文仿宋" panose="02010600040101010101" pitchFamily="2" charset="-122"/>
              </a:rPr>
              <a:t>）</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a:solidFill>
                  <a:schemeClr val="tx1"/>
                </a:solidFill>
                <a:latin typeface="华文仿宋" panose="02010600040101010101" pitchFamily="2" charset="-122"/>
                <a:ea typeface="华文仿宋" panose="02010600040101010101" pitchFamily="2" charset="-122"/>
              </a:rPr>
              <a:t>   </a:t>
            </a:r>
            <a:endParaRPr lang="zh-CN" altLang="en-US"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29810826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340768"/>
            <a:ext cx="6777317" cy="4968552"/>
          </a:xfrm>
        </p:spPr>
        <p:txBody>
          <a:bodyPr>
            <a:normAutofit/>
          </a:bodyPr>
          <a:lstStyle/>
          <a:p>
            <a:pPr marL="69850" indent="0">
              <a:lnSpc>
                <a:spcPct val="150000"/>
              </a:lnSpc>
              <a:buNone/>
              <a:defRPr/>
            </a:pPr>
            <a:r>
              <a:rPr lang="zh-CN" altLang="en-US" b="1" dirty="0" smtClean="0">
                <a:solidFill>
                  <a:schemeClr val="tx1"/>
                </a:solidFill>
                <a:latin typeface="华文仿宋" panose="02010600040101010101" pitchFamily="2" charset="-122"/>
                <a:ea typeface="华文仿宋" panose="02010600040101010101" pitchFamily="2" charset="-122"/>
              </a:rPr>
              <a:t>内容整合：学科内的整合与衔接；学科间的内容的衔接与整合</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smtClean="0">
                <a:solidFill>
                  <a:schemeClr val="tx1"/>
                </a:solidFill>
                <a:latin typeface="华文仿宋" panose="02010600040101010101" pitchFamily="2" charset="-122"/>
                <a:ea typeface="华文仿宋" panose="02010600040101010101" pitchFamily="2" charset="-122"/>
              </a:rPr>
              <a:t>    </a:t>
            </a:r>
            <a:r>
              <a:rPr lang="zh-CN" altLang="en-US" b="1" dirty="0" smtClean="0">
                <a:solidFill>
                  <a:schemeClr val="tx1"/>
                </a:solidFill>
                <a:latin typeface="华文仿宋" panose="02010600040101010101" pitchFamily="2" charset="-122"/>
                <a:ea typeface="华文仿宋" panose="02010600040101010101" pitchFamily="2" charset="-122"/>
              </a:rPr>
              <a:t>基于项目（问题）的学习：是学生在不良结构的问题情境下的学习方式。</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zh-CN" altLang="en-US" b="1" dirty="0">
                <a:solidFill>
                  <a:schemeClr val="tx1"/>
                </a:solidFill>
                <a:latin typeface="华文仿宋" panose="02010600040101010101" pitchFamily="2" charset="-122"/>
                <a:ea typeface="华文仿宋" panose="02010600040101010101" pitchFamily="2" charset="-122"/>
              </a:rPr>
              <a:t> </a:t>
            </a:r>
            <a:r>
              <a:rPr lang="zh-CN" altLang="en-US" b="1" dirty="0" smtClean="0">
                <a:solidFill>
                  <a:schemeClr val="tx1"/>
                </a:solidFill>
                <a:latin typeface="华文仿宋" panose="02010600040101010101" pitchFamily="2" charset="-122"/>
                <a:ea typeface="华文仿宋" panose="02010600040101010101" pitchFamily="2" charset="-122"/>
              </a:rPr>
              <a:t>   知识间的整合价值不大，基于问题的整合是有意义的改革方向</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a:solidFill>
                  <a:schemeClr val="tx1"/>
                </a:solidFill>
                <a:latin typeface="华文仿宋" panose="02010600040101010101" pitchFamily="2" charset="-122"/>
                <a:ea typeface="华文仿宋" panose="02010600040101010101" pitchFamily="2" charset="-122"/>
              </a:rPr>
              <a:t>   </a:t>
            </a:r>
            <a:endParaRPr lang="zh-CN" altLang="en-US"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32079071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052736"/>
            <a:ext cx="7128908" cy="5112568"/>
          </a:xfrm>
        </p:spPr>
        <p:txBody>
          <a:bodyPr>
            <a:normAutofit/>
          </a:bodyPr>
          <a:lstStyle/>
          <a:p>
            <a:pPr marL="69850" indent="0">
              <a:lnSpc>
                <a:spcPct val="150000"/>
              </a:lnSpc>
              <a:buNone/>
              <a:defRPr/>
            </a:pPr>
            <a:r>
              <a:rPr lang="zh-CN" altLang="en-US" sz="2800" dirty="0" smtClean="0">
                <a:solidFill>
                  <a:schemeClr val="tx1"/>
                </a:solidFill>
                <a:latin typeface="黑体" panose="02010609060101010101" pitchFamily="49" charset="-122"/>
                <a:ea typeface="黑体" panose="02010609060101010101" pitchFamily="49" charset="-122"/>
              </a:rPr>
              <a:t>附：基于问题的学习的特点</a:t>
            </a:r>
            <a:endParaRPr lang="en-US" altLang="zh-CN" sz="2800" dirty="0" smtClean="0">
              <a:solidFill>
                <a:schemeClr val="tx1"/>
              </a:solidFill>
              <a:latin typeface="黑体" panose="02010609060101010101" pitchFamily="49" charset="-122"/>
              <a:ea typeface="黑体" panose="02010609060101010101" pitchFamily="49" charset="-122"/>
            </a:endParaRPr>
          </a:p>
          <a:p>
            <a:pPr marL="69850" indent="0">
              <a:lnSpc>
                <a:spcPct val="150000"/>
              </a:lnSpc>
              <a:buNone/>
              <a:defRPr/>
            </a:pPr>
            <a:r>
              <a:rPr lang="en-US" altLang="zh-CN" b="1" dirty="0" smtClean="0">
                <a:solidFill>
                  <a:schemeClr val="tx1"/>
                </a:solidFill>
                <a:latin typeface="宋体"/>
                <a:ea typeface="宋体"/>
              </a:rPr>
              <a:t>1.</a:t>
            </a:r>
            <a:r>
              <a:rPr lang="zh-CN" altLang="en-US" b="1" dirty="0" smtClean="0">
                <a:solidFill>
                  <a:schemeClr val="tx1"/>
                </a:solidFill>
                <a:latin typeface="华文仿宋" panose="02010600040101010101" pitchFamily="2" charset="-122"/>
                <a:ea typeface="华文仿宋" panose="02010600040101010101" pitchFamily="2" charset="-122"/>
              </a:rPr>
              <a:t>问题</a:t>
            </a:r>
            <a:r>
              <a:rPr lang="zh-CN" altLang="en-US" b="1" dirty="0">
                <a:solidFill>
                  <a:schemeClr val="tx1"/>
                </a:solidFill>
                <a:latin typeface="华文仿宋" panose="02010600040101010101" pitchFamily="2" charset="-122"/>
                <a:ea typeface="华文仿宋" panose="02010600040101010101" pitchFamily="2" charset="-122"/>
              </a:rPr>
              <a:t>结构不良</a:t>
            </a:r>
            <a:r>
              <a:rPr lang="zh-CN" altLang="en-US" b="1" dirty="0" smtClean="0">
                <a:solidFill>
                  <a:schemeClr val="tx1"/>
                </a:solidFill>
                <a:latin typeface="华文仿宋" panose="02010600040101010101" pitchFamily="2" charset="-122"/>
                <a:ea typeface="华文仿宋" panose="02010600040101010101" pitchFamily="2" charset="-122"/>
              </a:rPr>
              <a:t>，体现内容的综合性与开放性，且有利于派发学生的内部动机；</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smtClean="0">
                <a:solidFill>
                  <a:schemeClr val="tx1"/>
                </a:solidFill>
                <a:latin typeface="宋体"/>
                <a:ea typeface="宋体"/>
              </a:rPr>
              <a:t>2.</a:t>
            </a:r>
            <a:r>
              <a:rPr lang="en-US" altLang="zh-CN" b="1" dirty="0" smtClean="0">
                <a:solidFill>
                  <a:schemeClr val="tx1"/>
                </a:solidFill>
                <a:latin typeface="华文仿宋" panose="02010600040101010101" pitchFamily="2" charset="-122"/>
                <a:ea typeface="华文仿宋" panose="02010600040101010101" pitchFamily="2" charset="-122"/>
              </a:rPr>
              <a:t> </a:t>
            </a:r>
            <a:r>
              <a:rPr lang="zh-CN" altLang="en-US" b="1" dirty="0" smtClean="0">
                <a:solidFill>
                  <a:schemeClr val="tx1"/>
                </a:solidFill>
                <a:latin typeface="华文仿宋" panose="02010600040101010101" pitchFamily="2" charset="-122"/>
                <a:ea typeface="华文仿宋" panose="02010600040101010101" pitchFamily="2" charset="-122"/>
              </a:rPr>
              <a:t>基于实际的真实</a:t>
            </a:r>
            <a:r>
              <a:rPr lang="zh-CN" altLang="en-US" b="1" dirty="0">
                <a:solidFill>
                  <a:schemeClr val="tx1"/>
                </a:solidFill>
                <a:latin typeface="华文仿宋" panose="02010600040101010101" pitchFamily="2" charset="-122"/>
                <a:ea typeface="华文仿宋" panose="02010600040101010101" pitchFamily="2" charset="-122"/>
              </a:rPr>
              <a:t>情境</a:t>
            </a:r>
            <a:r>
              <a:rPr lang="zh-CN" altLang="en-US" b="1" dirty="0" smtClean="0">
                <a:solidFill>
                  <a:schemeClr val="tx1"/>
                </a:solidFill>
                <a:latin typeface="华文仿宋" panose="02010600040101010101" pitchFamily="2" charset="-122"/>
                <a:ea typeface="华文仿宋" panose="02010600040101010101" pitchFamily="2" charset="-122"/>
              </a:rPr>
              <a:t>的，具有复杂性与挑战性；</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smtClean="0">
                <a:solidFill>
                  <a:schemeClr val="tx1"/>
                </a:solidFill>
                <a:latin typeface="宋体"/>
                <a:ea typeface="宋体"/>
              </a:rPr>
              <a:t>3.</a:t>
            </a:r>
            <a:r>
              <a:rPr lang="zh-CN" altLang="en-US" b="1" dirty="0" smtClean="0">
                <a:solidFill>
                  <a:schemeClr val="tx1"/>
                </a:solidFill>
                <a:latin typeface="华文仿宋" panose="02010600040101010101" pitchFamily="2" charset="-122"/>
                <a:ea typeface="华文仿宋" panose="02010600040101010101" pitchFamily="2" charset="-122"/>
              </a:rPr>
              <a:t>深度整合，适用于多学科交叉的深度学习；</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smtClean="0">
                <a:solidFill>
                  <a:schemeClr val="tx1"/>
                </a:solidFill>
                <a:latin typeface="宋体"/>
                <a:ea typeface="宋体"/>
              </a:rPr>
              <a:t>4.</a:t>
            </a:r>
            <a:r>
              <a:rPr lang="zh-CN" altLang="en-US" b="1" dirty="0" smtClean="0">
                <a:solidFill>
                  <a:schemeClr val="tx1"/>
                </a:solidFill>
                <a:latin typeface="华文仿宋" panose="02010600040101010101" pitchFamily="2" charset="-122"/>
                <a:ea typeface="华文仿宋" panose="02010600040101010101" pitchFamily="2" charset="-122"/>
              </a:rPr>
              <a:t>体现学习的渗透</a:t>
            </a:r>
            <a:r>
              <a:rPr lang="zh-CN" altLang="en-US" b="1" dirty="0">
                <a:solidFill>
                  <a:schemeClr val="tx1"/>
                </a:solidFill>
                <a:latin typeface="华文仿宋" panose="02010600040101010101" pitchFamily="2" charset="-122"/>
                <a:ea typeface="华文仿宋" panose="02010600040101010101" pitchFamily="2" charset="-122"/>
              </a:rPr>
              <a:t>与跳跃</a:t>
            </a:r>
            <a:r>
              <a:rPr lang="zh-CN" altLang="en-US" b="1" dirty="0" smtClean="0">
                <a:solidFill>
                  <a:schemeClr val="tx1"/>
                </a:solidFill>
                <a:latin typeface="华文仿宋" panose="02010600040101010101" pitchFamily="2" charset="-122"/>
                <a:ea typeface="华文仿宋" panose="02010600040101010101" pitchFamily="2" charset="-122"/>
              </a:rPr>
              <a:t>性；</a:t>
            </a:r>
            <a:endParaRPr lang="en-US" altLang="zh-CN" b="1" dirty="0" smtClean="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1561471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43492" y="2060848"/>
            <a:ext cx="6777317" cy="3771781"/>
          </a:xfrm>
        </p:spPr>
        <p:txBody>
          <a:bodyPr>
            <a:normAutofit fontScale="85000" lnSpcReduction="10000"/>
          </a:bodyPr>
          <a:lstStyle/>
          <a:p>
            <a:pPr>
              <a:buNone/>
            </a:pPr>
            <a:r>
              <a:rPr lang="zh-CN" altLang="zh-CN" dirty="0" smtClean="0"/>
              <a:t> </a:t>
            </a:r>
            <a:endParaRPr lang="en-US" altLang="zh-CN" dirty="0" smtClean="0"/>
          </a:p>
          <a:p>
            <a:pPr>
              <a:buNone/>
            </a:pPr>
            <a:r>
              <a:rPr lang="zh-CN" altLang="zh-CN" dirty="0" smtClean="0"/>
              <a:t>（一）完善课程体系</a:t>
            </a:r>
            <a:endParaRPr lang="en-US" altLang="zh-CN" dirty="0" smtClean="0"/>
          </a:p>
          <a:p>
            <a:pPr>
              <a:buNone/>
            </a:pPr>
            <a:r>
              <a:rPr lang="en-US" altLang="zh-CN" dirty="0" smtClean="0"/>
              <a:t>     1. </a:t>
            </a:r>
            <a:r>
              <a:rPr lang="zh-CN" altLang="zh-CN" dirty="0" smtClean="0"/>
              <a:t>完善课程结构。义务教育课程分为基础性课程和拓展性课程</a:t>
            </a:r>
            <a:r>
              <a:rPr lang="zh-CN" altLang="en-US" dirty="0" smtClean="0"/>
              <a:t>。</a:t>
            </a:r>
            <a:endParaRPr lang="en-US" altLang="zh-CN" dirty="0" smtClean="0"/>
          </a:p>
          <a:p>
            <a:pPr>
              <a:buNone/>
            </a:pPr>
            <a:r>
              <a:rPr lang="en-US" altLang="zh-CN" dirty="0" smtClean="0"/>
              <a:t>     2. </a:t>
            </a:r>
            <a:r>
              <a:rPr lang="zh-CN" altLang="zh-CN" dirty="0" smtClean="0"/>
              <a:t>开齐开好两类课程。</a:t>
            </a:r>
            <a:endParaRPr lang="en-US" altLang="zh-CN" dirty="0" smtClean="0"/>
          </a:p>
          <a:p>
            <a:pPr>
              <a:buNone/>
            </a:pPr>
            <a:r>
              <a:rPr lang="en-US" altLang="zh-CN" dirty="0" smtClean="0"/>
              <a:t>-    </a:t>
            </a:r>
            <a:r>
              <a:rPr lang="zh-CN" altLang="zh-CN" dirty="0" smtClean="0"/>
              <a:t>各地和学校要按规定开齐开好基础性课程。</a:t>
            </a:r>
            <a:endParaRPr lang="en-US" altLang="zh-CN" dirty="0" smtClean="0"/>
          </a:p>
          <a:p>
            <a:pPr>
              <a:buNone/>
            </a:pPr>
            <a:r>
              <a:rPr lang="en-US" altLang="zh-CN" dirty="0" smtClean="0"/>
              <a:t>-    </a:t>
            </a:r>
            <a:r>
              <a:rPr lang="zh-CN" altLang="zh-CN" dirty="0" smtClean="0"/>
              <a:t>积极探索拓展性课程的开发、实施、评价和共享机制，体现地域和学校特色，突出拓展性课程的兴趣性、活动性、层次性和选择性，满足学生的个性化学习需求。</a:t>
            </a:r>
            <a:endParaRPr lang="en-US" altLang="zh-CN" dirty="0" smtClean="0"/>
          </a:p>
          <a:p>
            <a:pPr>
              <a:buNone/>
            </a:pPr>
            <a:r>
              <a:rPr lang="en-US" altLang="zh-CN" dirty="0" smtClean="0"/>
              <a:t>        </a:t>
            </a:r>
            <a:r>
              <a:rPr lang="zh-CN" altLang="zh-CN" dirty="0" smtClean="0"/>
              <a:t>每学年拓展性课程课时占总课时的比例：一至六年级</a:t>
            </a:r>
            <a:r>
              <a:rPr lang="en-US" altLang="zh-CN" dirty="0" smtClean="0"/>
              <a:t>15%</a:t>
            </a:r>
            <a:r>
              <a:rPr lang="zh-CN" altLang="zh-CN" dirty="0" smtClean="0"/>
              <a:t>左右，七至九年级</a:t>
            </a:r>
            <a:r>
              <a:rPr lang="en-US" altLang="zh-CN" dirty="0" smtClean="0"/>
              <a:t>20%</a:t>
            </a:r>
            <a:r>
              <a:rPr lang="zh-CN" altLang="zh-CN" dirty="0" smtClean="0"/>
              <a:t>左右。</a:t>
            </a:r>
            <a:r>
              <a:rPr lang="en-US" altLang="zh-CN" dirty="0" smtClean="0"/>
              <a:t> </a:t>
            </a:r>
            <a:br>
              <a:rPr lang="en-US" altLang="zh-CN" dirty="0" smtClean="0"/>
            </a:br>
            <a:endParaRPr lang="en-US" altLang="zh-CN" dirty="0" smtClean="0"/>
          </a:p>
        </p:txBody>
      </p:sp>
      <p:sp>
        <p:nvSpPr>
          <p:cNvPr id="3" name="标题 2"/>
          <p:cNvSpPr>
            <a:spLocks noGrp="1"/>
          </p:cNvSpPr>
          <p:nvPr>
            <p:ph type="title"/>
          </p:nvPr>
        </p:nvSpPr>
        <p:spPr/>
        <p:txBody>
          <a:bodyPr/>
          <a:lstStyle/>
          <a:p>
            <a:r>
              <a:rPr lang="zh-CN" altLang="en-US" dirty="0" smtClean="0"/>
              <a:t>三、主要任务</a:t>
            </a:r>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052736"/>
            <a:ext cx="6777317" cy="5112568"/>
          </a:xfrm>
        </p:spPr>
        <p:txBody>
          <a:bodyPr>
            <a:normAutofit/>
          </a:bodyPr>
          <a:lstStyle/>
          <a:p>
            <a:pPr marL="69850" indent="0">
              <a:lnSpc>
                <a:spcPct val="150000"/>
              </a:lnSpc>
              <a:buNone/>
              <a:defRPr/>
            </a:pPr>
            <a:r>
              <a:rPr lang="en-US" altLang="zh-CN" b="1" dirty="0" smtClean="0">
                <a:solidFill>
                  <a:schemeClr val="tx1"/>
                </a:solidFill>
                <a:latin typeface="宋体"/>
                <a:ea typeface="宋体"/>
              </a:rPr>
              <a:t>5.</a:t>
            </a:r>
            <a:r>
              <a:rPr lang="zh-CN" altLang="en-US" b="1" dirty="0" smtClean="0">
                <a:solidFill>
                  <a:schemeClr val="tx1"/>
                </a:solidFill>
                <a:latin typeface="华文仿宋" panose="02010600040101010101" pitchFamily="2" charset="-122"/>
                <a:ea typeface="华文仿宋" panose="02010600040101010101" pitchFamily="2" charset="-122"/>
              </a:rPr>
              <a:t>突出</a:t>
            </a:r>
            <a:r>
              <a:rPr lang="zh-CN" altLang="en-US" b="1" dirty="0">
                <a:solidFill>
                  <a:schemeClr val="tx1"/>
                </a:solidFill>
                <a:latin typeface="华文仿宋" panose="02010600040101010101" pitchFamily="2" charset="-122"/>
                <a:ea typeface="华文仿宋" panose="02010600040101010101" pitchFamily="2" charset="-122"/>
              </a:rPr>
              <a:t>对问题解决的过程性体验</a:t>
            </a:r>
            <a:r>
              <a:rPr lang="en-US" altLang="zh-CN" b="1" dirty="0">
                <a:solidFill>
                  <a:schemeClr val="tx1"/>
                </a:solidFill>
                <a:latin typeface="华文仿宋" panose="02010600040101010101" pitchFamily="2" charset="-122"/>
                <a:ea typeface="华文仿宋" panose="02010600040101010101" pitchFamily="2" charset="-122"/>
              </a:rPr>
              <a:t> </a:t>
            </a:r>
            <a:r>
              <a:rPr lang="zh-CN" altLang="en-US" b="1" dirty="0" smtClean="0">
                <a:solidFill>
                  <a:schemeClr val="tx1"/>
                </a:solidFill>
                <a:latin typeface="华文仿宋" panose="02010600040101010101" pitchFamily="2" charset="-122"/>
                <a:ea typeface="华文仿宋" panose="02010600040101010101" pitchFamily="2" charset="-122"/>
              </a:rPr>
              <a:t>；</a:t>
            </a:r>
            <a:r>
              <a:rPr lang="en-US" altLang="zh-CN" b="1" dirty="0" smtClean="0">
                <a:solidFill>
                  <a:schemeClr val="tx1"/>
                </a:solidFill>
                <a:latin typeface="华文仿宋" panose="02010600040101010101" pitchFamily="2" charset="-122"/>
                <a:ea typeface="华文仿宋" panose="02010600040101010101" pitchFamily="2" charset="-122"/>
              </a:rPr>
              <a:t> </a:t>
            </a:r>
            <a:endParaRPr lang="en-US" altLang="zh-CN" b="1" dirty="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smtClean="0">
                <a:solidFill>
                  <a:schemeClr val="tx1"/>
                </a:solidFill>
                <a:latin typeface="宋体"/>
                <a:ea typeface="宋体"/>
              </a:rPr>
              <a:t>6.</a:t>
            </a:r>
            <a:r>
              <a:rPr lang="zh-CN" altLang="en-US" b="1" dirty="0" smtClean="0">
                <a:solidFill>
                  <a:schemeClr val="tx1"/>
                </a:solidFill>
                <a:latin typeface="华文仿宋" panose="02010600040101010101" pitchFamily="2" charset="-122"/>
                <a:ea typeface="华文仿宋" panose="02010600040101010101" pitchFamily="2" charset="-122"/>
              </a:rPr>
              <a:t>突出</a:t>
            </a:r>
            <a:r>
              <a:rPr lang="zh-CN" altLang="en-US" b="1" dirty="0">
                <a:solidFill>
                  <a:schemeClr val="tx1"/>
                </a:solidFill>
                <a:latin typeface="华文仿宋" panose="02010600040101010101" pitchFamily="2" charset="-122"/>
                <a:ea typeface="华文仿宋" panose="02010600040101010101" pitchFamily="2" charset="-122"/>
              </a:rPr>
              <a:t>个体间的协同与</a:t>
            </a:r>
            <a:r>
              <a:rPr lang="zh-CN" altLang="en-US" b="1" dirty="0" smtClean="0">
                <a:solidFill>
                  <a:schemeClr val="tx1"/>
                </a:solidFill>
                <a:latin typeface="华文仿宋" panose="02010600040101010101" pitchFamily="2" charset="-122"/>
                <a:ea typeface="华文仿宋" panose="02010600040101010101" pitchFamily="2" charset="-122"/>
              </a:rPr>
              <a:t>合作；</a:t>
            </a:r>
          </a:p>
          <a:p>
            <a:pPr marL="69850" indent="0">
              <a:lnSpc>
                <a:spcPct val="150000"/>
              </a:lnSpc>
              <a:buNone/>
              <a:defRPr/>
            </a:pPr>
            <a:r>
              <a:rPr lang="en-US" altLang="zh-CN" b="1" dirty="0" smtClean="0">
                <a:solidFill>
                  <a:schemeClr val="tx1"/>
                </a:solidFill>
                <a:latin typeface="宋体"/>
                <a:ea typeface="宋体"/>
              </a:rPr>
              <a:t>7.</a:t>
            </a:r>
            <a:r>
              <a:rPr lang="zh-CN" altLang="en-US" b="1" dirty="0" smtClean="0">
                <a:solidFill>
                  <a:schemeClr val="tx1"/>
                </a:solidFill>
                <a:latin typeface="华文仿宋" panose="02010600040101010101" pitchFamily="2" charset="-122"/>
                <a:ea typeface="华文仿宋" panose="02010600040101010101" pitchFamily="2" charset="-122"/>
              </a:rPr>
              <a:t>发展学生的高阶思维；</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zh-CN" altLang="en-US" b="1" dirty="0" smtClean="0">
                <a:solidFill>
                  <a:schemeClr val="tx1"/>
                </a:solidFill>
                <a:latin typeface="华文仿宋" panose="02010600040101010101" pitchFamily="2" charset="-122"/>
                <a:ea typeface="华文仿宋" panose="02010600040101010101" pitchFamily="2" charset="-122"/>
              </a:rPr>
              <a:t>基于对</a:t>
            </a:r>
            <a:r>
              <a:rPr lang="zh-CN" altLang="en-US" b="1" dirty="0">
                <a:solidFill>
                  <a:schemeClr val="tx1"/>
                </a:solidFill>
                <a:latin typeface="华文仿宋" panose="02010600040101010101" pitchFamily="2" charset="-122"/>
                <a:ea typeface="华文仿宋" panose="02010600040101010101" pitchFamily="2" charset="-122"/>
              </a:rPr>
              <a:t>问题解决过程与结果的评价或</a:t>
            </a:r>
            <a:r>
              <a:rPr lang="zh-CN" altLang="en-US" b="1" dirty="0" smtClean="0">
                <a:solidFill>
                  <a:schemeClr val="tx1"/>
                </a:solidFill>
                <a:latin typeface="华文仿宋" panose="02010600040101010101" pitchFamily="2" charset="-122"/>
                <a:ea typeface="华文仿宋" panose="02010600040101010101" pitchFamily="2" charset="-122"/>
              </a:rPr>
              <a:t>批判（评鉴性思维</a:t>
            </a:r>
            <a:r>
              <a:rPr lang="en-US" altLang="zh-CN" b="1" dirty="0" err="1" smtClean="0">
                <a:solidFill>
                  <a:schemeClr val="tx1"/>
                </a:solidFill>
                <a:latin typeface="华文仿宋" panose="02010600040101010101" pitchFamily="2" charset="-122"/>
                <a:ea typeface="华文仿宋" panose="02010600040101010101" pitchFamily="2" charset="-122"/>
              </a:rPr>
              <a:t>criticle</a:t>
            </a:r>
            <a:r>
              <a:rPr lang="en-US" altLang="zh-CN" b="1" dirty="0" smtClean="0">
                <a:solidFill>
                  <a:schemeClr val="tx1"/>
                </a:solidFill>
                <a:latin typeface="华文仿宋" panose="02010600040101010101" pitchFamily="2" charset="-122"/>
                <a:ea typeface="华文仿宋" panose="02010600040101010101" pitchFamily="2" charset="-122"/>
              </a:rPr>
              <a:t> thinking</a:t>
            </a:r>
            <a:r>
              <a:rPr lang="zh-CN" altLang="en-US" b="1" dirty="0" smtClean="0">
                <a:solidFill>
                  <a:schemeClr val="tx1"/>
                </a:solidFill>
                <a:latin typeface="华文仿宋" panose="02010600040101010101" pitchFamily="2" charset="-122"/>
                <a:ea typeface="华文仿宋" panose="02010600040101010101" pitchFamily="2" charset="-122"/>
              </a:rPr>
              <a:t>的发展</a:t>
            </a:r>
            <a:r>
              <a:rPr lang="zh-CN" altLang="en-US" b="1" dirty="0">
                <a:solidFill>
                  <a:schemeClr val="tx1"/>
                </a:solidFill>
                <a:latin typeface="华文仿宋" panose="02010600040101010101" pitchFamily="2" charset="-122"/>
                <a:ea typeface="华文仿宋" panose="02010600040101010101" pitchFamily="2" charset="-122"/>
              </a:rPr>
              <a:t>）</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en-US" altLang="zh-CN" b="1" dirty="0" smtClean="0">
                <a:solidFill>
                  <a:schemeClr val="tx1"/>
                </a:solidFill>
                <a:latin typeface="宋体"/>
                <a:ea typeface="宋体"/>
              </a:rPr>
              <a:t>8.</a:t>
            </a:r>
            <a:r>
              <a:rPr lang="en-US" altLang="zh-CN" b="1" dirty="0" smtClean="0">
                <a:solidFill>
                  <a:schemeClr val="tx1"/>
                </a:solidFill>
                <a:latin typeface="华文仿宋" panose="02010600040101010101" pitchFamily="2" charset="-122"/>
                <a:ea typeface="华文仿宋" panose="02010600040101010101" pitchFamily="2" charset="-122"/>
              </a:rPr>
              <a:t> </a:t>
            </a:r>
            <a:r>
              <a:rPr lang="zh-CN" altLang="en-US" b="1" dirty="0" smtClean="0">
                <a:solidFill>
                  <a:schemeClr val="tx1"/>
                </a:solidFill>
                <a:latin typeface="华文仿宋" panose="02010600040101010101" pitchFamily="2" charset="-122"/>
                <a:ea typeface="华文仿宋" panose="02010600040101010101" pitchFamily="2" charset="-122"/>
              </a:rPr>
              <a:t>学习与解决问题的过程多元。</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69850" indent="0">
              <a:lnSpc>
                <a:spcPct val="150000"/>
              </a:lnSpc>
              <a:buNone/>
              <a:defRPr/>
            </a:pPr>
            <a:r>
              <a:rPr lang="zh-CN" altLang="en-US" b="1" dirty="0" smtClean="0">
                <a:solidFill>
                  <a:schemeClr val="tx1"/>
                </a:solidFill>
                <a:latin typeface="华文仿宋" panose="02010600040101010101" pitchFamily="2" charset="-122"/>
                <a:ea typeface="华文仿宋" panose="02010600040101010101" pitchFamily="2" charset="-122"/>
              </a:rPr>
              <a:t>（常常运用多种手段进行探索与解决）</a:t>
            </a:r>
            <a:endParaRPr lang="en-US" altLang="zh-CN" b="1" dirty="0" smtClean="0">
              <a:solidFill>
                <a:schemeClr val="tx1"/>
              </a:solidFill>
              <a:latin typeface="华文仿宋" panose="02010600040101010101" pitchFamily="2" charset="-122"/>
              <a:ea typeface="华文仿宋" panose="02010600040101010101" pitchFamily="2" charset="-122"/>
            </a:endParaRPr>
          </a:p>
          <a:p>
            <a:pPr marL="412750" indent="-342900">
              <a:lnSpc>
                <a:spcPct val="150000"/>
              </a:lnSpc>
              <a:buFont typeface="Wingdings" panose="05000000000000000000" pitchFamily="2" charset="2"/>
              <a:buChar char="ü"/>
              <a:defRPr/>
            </a:pPr>
            <a:endParaRPr lang="en-US" altLang="zh-CN" b="1" dirty="0" smtClean="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18629522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87624" y="1484784"/>
            <a:ext cx="6777317" cy="3508977"/>
          </a:xfrm>
        </p:spPr>
        <p:txBody>
          <a:bodyPr/>
          <a:lstStyle/>
          <a:p>
            <a:pPr marL="69850" indent="0">
              <a:lnSpc>
                <a:spcPct val="150000"/>
              </a:lnSpc>
              <a:buNone/>
              <a:defRPr/>
            </a:pPr>
            <a:r>
              <a:rPr lang="zh-CN" altLang="en-US" sz="2800" dirty="0" smtClean="0">
                <a:solidFill>
                  <a:schemeClr val="tx1"/>
                </a:solidFill>
                <a:latin typeface="黑体" panose="02010609060101010101" pitchFamily="49" charset="-122"/>
                <a:ea typeface="黑体" panose="02010609060101010101" pitchFamily="49" charset="-122"/>
              </a:rPr>
              <a:t>问题</a:t>
            </a:r>
            <a:r>
              <a:rPr lang="en-US" altLang="zh-CN" sz="2800" dirty="0" smtClean="0">
                <a:solidFill>
                  <a:schemeClr val="tx1"/>
                </a:solidFill>
                <a:latin typeface="黑体" panose="02010609060101010101" pitchFamily="49" charset="-122"/>
                <a:ea typeface="黑体" panose="02010609060101010101" pitchFamily="49" charset="-122"/>
              </a:rPr>
              <a:t>14.</a:t>
            </a:r>
            <a:r>
              <a:rPr lang="zh-CN" altLang="en-US" sz="2800" dirty="0" smtClean="0">
                <a:solidFill>
                  <a:schemeClr val="tx1"/>
                </a:solidFill>
                <a:latin typeface="黑体" panose="02010609060101010101" pitchFamily="49" charset="-122"/>
                <a:ea typeface="黑体" panose="02010609060101010101" pitchFamily="49" charset="-122"/>
              </a:rPr>
              <a:t>如何让学习者变得主动？</a:t>
            </a:r>
            <a:endParaRPr lang="en-US" altLang="zh-CN" sz="2800" dirty="0">
              <a:solidFill>
                <a:schemeClr val="tx1"/>
              </a:solidFill>
              <a:latin typeface="黑体" panose="02010609060101010101" pitchFamily="49" charset="-122"/>
              <a:ea typeface="黑体" panose="02010609060101010101" pitchFamily="49" charset="-122"/>
            </a:endParaRPr>
          </a:p>
          <a:p>
            <a:pPr marL="69850" indent="0">
              <a:lnSpc>
                <a:spcPct val="150000"/>
              </a:lnSpc>
              <a:buNone/>
              <a:defRPr/>
            </a:pPr>
            <a:r>
              <a:rPr lang="en-US" altLang="zh-CN" b="1" dirty="0" smtClean="0">
                <a:solidFill>
                  <a:schemeClr val="tx1"/>
                </a:solidFill>
                <a:latin typeface="华文仿宋" panose="02010600040101010101" pitchFamily="2" charset="-122"/>
                <a:ea typeface="华文仿宋" panose="02010600040101010101" pitchFamily="2" charset="-122"/>
              </a:rPr>
              <a:t>1.</a:t>
            </a:r>
            <a:r>
              <a:rPr lang="zh-CN" altLang="en-US" b="1" dirty="0" smtClean="0">
                <a:solidFill>
                  <a:schemeClr val="tx1"/>
                </a:solidFill>
                <a:latin typeface="华文仿宋" panose="02010600040101010101" pitchFamily="2" charset="-122"/>
                <a:ea typeface="华文仿宋" panose="02010600040101010101" pitchFamily="2" charset="-122"/>
              </a:rPr>
              <a:t>变</a:t>
            </a:r>
            <a:r>
              <a:rPr lang="zh-CN" altLang="en-US" b="1" dirty="0">
                <a:solidFill>
                  <a:schemeClr val="tx1"/>
                </a:solidFill>
                <a:latin typeface="华文仿宋" panose="02010600040101010101" pitchFamily="2" charset="-122"/>
                <a:ea typeface="华文仿宋" panose="02010600040101010101" pitchFamily="2" charset="-122"/>
              </a:rPr>
              <a:t>课程→教师→学生的</a:t>
            </a:r>
            <a:r>
              <a:rPr lang="zh-CN" altLang="en-US" b="1" dirty="0" smtClean="0">
                <a:solidFill>
                  <a:schemeClr val="tx1"/>
                </a:solidFill>
                <a:latin typeface="华文仿宋" panose="02010600040101010101" pitchFamily="2" charset="-122"/>
                <a:ea typeface="华文仿宋" panose="02010600040101010101" pitchFamily="2" charset="-122"/>
              </a:rPr>
              <a:t>单向传递</a:t>
            </a:r>
            <a:r>
              <a:rPr lang="zh-CN" altLang="en-US" b="1" dirty="0">
                <a:solidFill>
                  <a:schemeClr val="tx1"/>
                </a:solidFill>
                <a:latin typeface="华文仿宋" panose="02010600040101010101" pitchFamily="2" charset="-122"/>
                <a:ea typeface="华文仿宋" panose="02010600040101010101" pitchFamily="2" charset="-122"/>
              </a:rPr>
              <a:t>模式为立体式的模式</a:t>
            </a:r>
            <a:r>
              <a:rPr lang="zh-CN" altLang="en-US" b="1" dirty="0" smtClean="0">
                <a:solidFill>
                  <a:schemeClr val="tx1"/>
                </a:solidFill>
                <a:latin typeface="华文仿宋" panose="02010600040101010101" pitchFamily="2" charset="-122"/>
                <a:ea typeface="华文仿宋" panose="02010600040101010101" pitchFamily="2" charset="-122"/>
              </a:rPr>
              <a:t>，使</a:t>
            </a:r>
            <a:r>
              <a:rPr lang="zh-CN" altLang="en-US" b="1" dirty="0">
                <a:solidFill>
                  <a:schemeClr val="tx1"/>
                </a:solidFill>
                <a:latin typeface="华文仿宋" panose="02010600040101010101" pitchFamily="2" charset="-122"/>
                <a:ea typeface="华文仿宋" panose="02010600040101010101" pitchFamily="2" charset="-122"/>
              </a:rPr>
              <a:t>学生成为课程学习的主人</a:t>
            </a:r>
            <a:endParaRPr lang="en-US" altLang="zh-CN" b="1" dirty="0">
              <a:solidFill>
                <a:schemeClr val="tx1"/>
              </a:solidFill>
              <a:latin typeface="华文仿宋" panose="02010600040101010101" pitchFamily="2" charset="-122"/>
              <a:ea typeface="华文仿宋" panose="02010600040101010101" pitchFamily="2" charset="-122"/>
            </a:endParaRPr>
          </a:p>
          <a:p>
            <a:pPr marL="68580" indent="0">
              <a:buNone/>
            </a:pPr>
            <a:endParaRPr lang="zh-CN" altLang="en-US" dirty="0">
              <a:latin typeface="华文仿宋" panose="02010600040101010101" pitchFamily="2" charset="-122"/>
              <a:ea typeface="华文仿宋" panose="02010600040101010101" pitchFamily="2" charset="-122"/>
            </a:endParaRPr>
          </a:p>
        </p:txBody>
      </p:sp>
      <p:graphicFrame>
        <p:nvGraphicFramePr>
          <p:cNvPr id="4" name="图示 3"/>
          <p:cNvGraphicFramePr/>
          <p:nvPr>
            <p:extLst>
              <p:ext uri="{D42A27DB-BD31-4B8C-83A1-F6EECF244321}">
                <p14:modId xmlns="" xmlns:p14="http://schemas.microsoft.com/office/powerpoint/2010/main" val="3710996766"/>
              </p:ext>
            </p:extLst>
          </p:nvPr>
        </p:nvGraphicFramePr>
        <p:xfrm>
          <a:off x="1907704" y="3573016"/>
          <a:ext cx="5832648" cy="18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99202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13124" y="1554165"/>
            <a:ext cx="6777317" cy="3508977"/>
          </a:xfrm>
        </p:spPr>
        <p:txBody>
          <a:bodyPr>
            <a:normAutofit/>
          </a:bodyPr>
          <a:lstStyle/>
          <a:p>
            <a:pPr>
              <a:lnSpc>
                <a:spcPct val="140000"/>
              </a:lnSpc>
              <a:buClrTx/>
              <a:buSzTx/>
              <a:buNone/>
            </a:pPr>
            <a:r>
              <a:rPr lang="en-US" altLang="zh-CN" sz="2800" b="1" dirty="0" smtClean="0">
                <a:solidFill>
                  <a:schemeClr val="tx1"/>
                </a:solidFill>
                <a:latin typeface="华文仿宋" panose="02010600040101010101" pitchFamily="2" charset="-122"/>
                <a:ea typeface="华文仿宋" panose="02010600040101010101" pitchFamily="2" charset="-122"/>
              </a:rPr>
              <a:t>2.</a:t>
            </a:r>
            <a:r>
              <a:rPr lang="zh-CN" altLang="en-US" sz="2800" b="1" dirty="0" smtClean="0">
                <a:solidFill>
                  <a:schemeClr val="tx1"/>
                </a:solidFill>
                <a:latin typeface="华文仿宋" panose="02010600040101010101" pitchFamily="2" charset="-122"/>
                <a:ea typeface="华文仿宋" panose="02010600040101010101" pitchFamily="2" charset="-122"/>
              </a:rPr>
              <a:t>增加</a:t>
            </a:r>
            <a:r>
              <a:rPr lang="zh-CN" altLang="en-US" sz="2800" b="1" dirty="0">
                <a:solidFill>
                  <a:schemeClr val="tx1"/>
                </a:solidFill>
                <a:latin typeface="华文仿宋" panose="02010600040101010101" pitchFamily="2" charset="-122"/>
                <a:ea typeface="华文仿宋" panose="02010600040101010101" pitchFamily="2" charset="-122"/>
              </a:rPr>
              <a:t>目标的有效性</a:t>
            </a:r>
            <a:endParaRPr lang="en-US" altLang="zh-CN" sz="2800" b="1" dirty="0">
              <a:solidFill>
                <a:schemeClr val="tx1"/>
              </a:solidFill>
              <a:latin typeface="华文仿宋" panose="02010600040101010101" pitchFamily="2" charset="-122"/>
              <a:ea typeface="华文仿宋" panose="02010600040101010101" pitchFamily="2" charset="-122"/>
            </a:endParaRPr>
          </a:p>
          <a:p>
            <a:pPr marL="68580" indent="0">
              <a:buNone/>
            </a:pPr>
            <a:endParaRPr lang="zh-CN" altLang="en-US" dirty="0">
              <a:solidFill>
                <a:schemeClr val="tx1"/>
              </a:solidFill>
              <a:latin typeface="+mn-ea"/>
            </a:endParaRPr>
          </a:p>
        </p:txBody>
      </p:sp>
      <p:grpSp>
        <p:nvGrpSpPr>
          <p:cNvPr id="4" name="组合 26"/>
          <p:cNvGrpSpPr>
            <a:grpSpLocks/>
          </p:cNvGrpSpPr>
          <p:nvPr/>
        </p:nvGrpSpPr>
        <p:grpSpPr bwMode="auto">
          <a:xfrm>
            <a:off x="3779912" y="2942166"/>
            <a:ext cx="4494895" cy="3367154"/>
            <a:chOff x="2888991" y="3324192"/>
            <a:chExt cx="2153920" cy="1770149"/>
          </a:xfrm>
        </p:grpSpPr>
        <p:cxnSp>
          <p:nvCxnSpPr>
            <p:cNvPr id="5" name="直接连接符 4"/>
            <p:cNvCxnSpPr/>
            <p:nvPr/>
          </p:nvCxnSpPr>
          <p:spPr>
            <a:xfrm>
              <a:off x="3437776" y="4243975"/>
              <a:ext cx="1163127" cy="0"/>
            </a:xfrm>
            <a:prstGeom prst="line">
              <a:avLst/>
            </a:prstGeom>
            <a:ln cmpd="dbl">
              <a:prstDash val="sysDash"/>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3442743" y="3659265"/>
              <a:ext cx="1198885"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3432313" y="3324192"/>
              <a:ext cx="10430" cy="13509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文本框 2"/>
            <p:cNvSpPr txBox="1">
              <a:spLocks noChangeArrowheads="1"/>
            </p:cNvSpPr>
            <p:nvPr/>
          </p:nvSpPr>
          <p:spPr bwMode="auto">
            <a:xfrm>
              <a:off x="3874321" y="4147191"/>
              <a:ext cx="1168590" cy="258981"/>
            </a:xfrm>
            <a:prstGeom prst="rect">
              <a:avLst/>
            </a:prstGeom>
            <a:noFill/>
            <a:ln w="9525">
              <a:noFill/>
              <a:miter lim="800000"/>
              <a:headEnd/>
              <a:tailEnd/>
            </a:ln>
          </p:spPr>
          <p:txBody>
            <a:bodyPr/>
            <a:lstStyle/>
            <a:p>
              <a:pPr algn="just">
                <a:spcAft>
                  <a:spcPts val="0"/>
                </a:spcAft>
                <a:defRPr/>
              </a:pPr>
              <a:r>
                <a:rPr lang="zh-CN" sz="2000" kern="100" dirty="0">
                  <a:cs typeface="Times New Roman"/>
                </a:rPr>
                <a:t>学生现有发展水平</a:t>
              </a:r>
            </a:p>
          </p:txBody>
        </p:sp>
        <p:sp>
          <p:nvSpPr>
            <p:cNvPr id="9" name="文本框 2"/>
            <p:cNvSpPr txBox="1">
              <a:spLocks noChangeArrowheads="1"/>
            </p:cNvSpPr>
            <p:nvPr/>
          </p:nvSpPr>
          <p:spPr bwMode="auto">
            <a:xfrm>
              <a:off x="3915046" y="3563149"/>
              <a:ext cx="1127865" cy="258981"/>
            </a:xfrm>
            <a:prstGeom prst="rect">
              <a:avLst/>
            </a:prstGeom>
            <a:noFill/>
            <a:ln w="9525">
              <a:noFill/>
              <a:miter lim="800000"/>
              <a:headEnd/>
              <a:tailEnd/>
            </a:ln>
          </p:spPr>
          <p:txBody>
            <a:bodyPr/>
            <a:lstStyle/>
            <a:p>
              <a:pPr algn="just">
                <a:spcAft>
                  <a:spcPts val="0"/>
                </a:spcAft>
                <a:defRPr/>
              </a:pPr>
              <a:r>
                <a:rPr lang="zh-CN" sz="2000" kern="100" dirty="0">
                  <a:cs typeface="Times New Roman"/>
                </a:rPr>
                <a:t>学生潜在发展水平</a:t>
              </a:r>
            </a:p>
          </p:txBody>
        </p:sp>
        <p:cxnSp>
          <p:nvCxnSpPr>
            <p:cNvPr id="10" name="直接连接符 9"/>
            <p:cNvCxnSpPr/>
            <p:nvPr/>
          </p:nvCxnSpPr>
          <p:spPr>
            <a:xfrm flipH="1">
              <a:off x="3137911" y="3380072"/>
              <a:ext cx="5080" cy="574040"/>
            </a:xfrm>
            <a:prstGeom prst="line">
              <a:avLst/>
            </a:prstGeom>
            <a:ln w="38100">
              <a:solidFill>
                <a:schemeClr val="bg1">
                  <a:lumMod val="50000"/>
                </a:schemeClr>
              </a:solidFill>
            </a:ln>
            <a:effectLst>
              <a:glow rad="63500">
                <a:schemeClr val="accent1">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cxnSp>
          <p:nvCxnSpPr>
            <p:cNvPr id="11" name="直接连接符 10"/>
            <p:cNvCxnSpPr/>
            <p:nvPr/>
          </p:nvCxnSpPr>
          <p:spPr>
            <a:xfrm flipH="1">
              <a:off x="2995671" y="3954112"/>
              <a:ext cx="5080" cy="574040"/>
            </a:xfrm>
            <a:prstGeom prst="line">
              <a:avLst/>
            </a:prstGeom>
            <a:ln w="38100">
              <a:solidFill>
                <a:schemeClr val="bg1">
                  <a:lumMod val="50000"/>
                </a:schemeClr>
              </a:solidFill>
            </a:ln>
            <a:effectLst>
              <a:glow rad="63500">
                <a:schemeClr val="accent1">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cxnSp>
          <p:nvCxnSpPr>
            <p:cNvPr id="12" name="直接连接符 11"/>
            <p:cNvCxnSpPr/>
            <p:nvPr/>
          </p:nvCxnSpPr>
          <p:spPr>
            <a:xfrm flipH="1">
              <a:off x="3305551" y="3669632"/>
              <a:ext cx="5080" cy="574040"/>
            </a:xfrm>
            <a:prstGeom prst="line">
              <a:avLst/>
            </a:prstGeom>
            <a:ln w="38100">
              <a:solidFill>
                <a:schemeClr val="bg1">
                  <a:lumMod val="50000"/>
                </a:schemeClr>
              </a:solidFill>
            </a:ln>
            <a:effectLst>
              <a:glow rad="63500">
                <a:schemeClr val="accent1">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sp>
          <p:nvSpPr>
            <p:cNvPr id="13" name="文本框 2"/>
            <p:cNvSpPr txBox="1">
              <a:spLocks noChangeArrowheads="1"/>
            </p:cNvSpPr>
            <p:nvPr/>
          </p:nvSpPr>
          <p:spPr bwMode="auto">
            <a:xfrm>
              <a:off x="2888991" y="4532993"/>
              <a:ext cx="253782" cy="259649"/>
            </a:xfrm>
            <a:prstGeom prst="rect">
              <a:avLst/>
            </a:prstGeom>
            <a:noFill/>
            <a:ln w="9525">
              <a:noFill/>
              <a:miter lim="800000"/>
              <a:headEnd/>
              <a:tailEnd/>
            </a:ln>
          </p:spPr>
          <p:txBody>
            <a:bodyPr/>
            <a:lstStyle/>
            <a:p>
              <a:pPr algn="just">
                <a:spcAft>
                  <a:spcPts val="0"/>
                </a:spcAft>
                <a:defRPr/>
              </a:pPr>
              <a:r>
                <a:rPr lang="en-US" kern="100">
                  <a:cs typeface="Times New Roman"/>
                </a:rPr>
                <a:t>A</a:t>
              </a:r>
              <a:endParaRPr lang="zh-CN" kern="100">
                <a:cs typeface="Times New Roman"/>
              </a:endParaRPr>
            </a:p>
          </p:txBody>
        </p:sp>
        <p:sp>
          <p:nvSpPr>
            <p:cNvPr id="14" name="文本框 2"/>
            <p:cNvSpPr txBox="1">
              <a:spLocks noChangeArrowheads="1"/>
            </p:cNvSpPr>
            <p:nvPr/>
          </p:nvSpPr>
          <p:spPr bwMode="auto">
            <a:xfrm>
              <a:off x="3028546" y="3954290"/>
              <a:ext cx="254279" cy="258981"/>
            </a:xfrm>
            <a:prstGeom prst="rect">
              <a:avLst/>
            </a:prstGeom>
            <a:noFill/>
            <a:ln w="9525">
              <a:noFill/>
              <a:miter lim="800000"/>
              <a:headEnd/>
              <a:tailEnd/>
            </a:ln>
          </p:spPr>
          <p:txBody>
            <a:bodyPr/>
            <a:lstStyle/>
            <a:p>
              <a:pPr algn="just">
                <a:spcAft>
                  <a:spcPts val="0"/>
                </a:spcAft>
                <a:defRPr/>
              </a:pPr>
              <a:r>
                <a:rPr lang="en-US" kern="100" dirty="0">
                  <a:cs typeface="Times New Roman"/>
                </a:rPr>
                <a:t>B</a:t>
              </a:r>
              <a:endParaRPr lang="zh-CN" kern="100" dirty="0">
                <a:cs typeface="Times New Roman"/>
              </a:endParaRPr>
            </a:p>
          </p:txBody>
        </p:sp>
        <p:sp>
          <p:nvSpPr>
            <p:cNvPr id="15" name="文本框 2"/>
            <p:cNvSpPr txBox="1">
              <a:spLocks noChangeArrowheads="1"/>
            </p:cNvSpPr>
            <p:nvPr/>
          </p:nvSpPr>
          <p:spPr bwMode="auto">
            <a:xfrm>
              <a:off x="3178531" y="4309388"/>
              <a:ext cx="253782" cy="259648"/>
            </a:xfrm>
            <a:prstGeom prst="rect">
              <a:avLst/>
            </a:prstGeom>
            <a:noFill/>
            <a:ln w="9525">
              <a:noFill/>
              <a:miter lim="800000"/>
              <a:headEnd/>
              <a:tailEnd/>
            </a:ln>
          </p:spPr>
          <p:txBody>
            <a:bodyPr/>
            <a:lstStyle/>
            <a:p>
              <a:pPr algn="just">
                <a:spcAft>
                  <a:spcPts val="0"/>
                </a:spcAft>
                <a:defRPr/>
              </a:pPr>
              <a:r>
                <a:rPr lang="en-US" kern="100">
                  <a:cs typeface="Times New Roman"/>
                </a:rPr>
                <a:t>C</a:t>
              </a:r>
              <a:endParaRPr lang="zh-CN" kern="100">
                <a:cs typeface="Times New Roman"/>
              </a:endParaRPr>
            </a:p>
          </p:txBody>
        </p:sp>
        <p:sp>
          <p:nvSpPr>
            <p:cNvPr id="16" name="文本框 2"/>
            <p:cNvSpPr txBox="1">
              <a:spLocks noChangeArrowheads="1"/>
            </p:cNvSpPr>
            <p:nvPr/>
          </p:nvSpPr>
          <p:spPr bwMode="auto">
            <a:xfrm>
              <a:off x="3386622" y="4835360"/>
              <a:ext cx="1208817" cy="258981"/>
            </a:xfrm>
            <a:prstGeom prst="rect">
              <a:avLst/>
            </a:prstGeom>
            <a:noFill/>
            <a:ln w="9525">
              <a:noFill/>
              <a:miter lim="800000"/>
              <a:headEnd/>
              <a:tailEnd/>
            </a:ln>
          </p:spPr>
          <p:txBody>
            <a:bodyPr/>
            <a:lstStyle/>
            <a:p>
              <a:pPr algn="ctr">
                <a:spcAft>
                  <a:spcPts val="0"/>
                </a:spcAft>
                <a:defRPr/>
              </a:pPr>
              <a:r>
                <a:rPr lang="zh-CN" sz="1600" kern="100" dirty="0">
                  <a:cs typeface="Times New Roman"/>
                </a:rPr>
                <a:t>最近发展区理论图示</a:t>
              </a:r>
            </a:p>
          </p:txBody>
        </p:sp>
      </p:grpSp>
    </p:spTree>
    <p:extLst>
      <p:ext uri="{BB962C8B-B14F-4D97-AF65-F5344CB8AC3E}">
        <p14:creationId xmlns="" xmlns:p14="http://schemas.microsoft.com/office/powerpoint/2010/main" val="2887410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608" y="1556792"/>
            <a:ext cx="6777317" cy="3508977"/>
          </a:xfrm>
        </p:spPr>
        <p:txBody>
          <a:bodyPr>
            <a:normAutofit/>
          </a:bodyPr>
          <a:lstStyle/>
          <a:p>
            <a:pPr>
              <a:lnSpc>
                <a:spcPct val="140000"/>
              </a:lnSpc>
              <a:buClrTx/>
              <a:buSzTx/>
              <a:buNone/>
            </a:pPr>
            <a:r>
              <a:rPr lang="en-US" altLang="zh-CN" b="1" dirty="0" smtClean="0">
                <a:solidFill>
                  <a:schemeClr val="tx1"/>
                </a:solidFill>
                <a:latin typeface="华文仿宋" panose="02010600040101010101" pitchFamily="2" charset="-122"/>
                <a:ea typeface="华文仿宋" panose="02010600040101010101" pitchFamily="2" charset="-122"/>
              </a:rPr>
              <a:t>3.</a:t>
            </a:r>
            <a:r>
              <a:rPr lang="zh-CN" altLang="en-US" b="1" dirty="0" smtClean="0">
                <a:solidFill>
                  <a:schemeClr val="tx1"/>
                </a:solidFill>
                <a:latin typeface="华文仿宋" panose="02010600040101010101" pitchFamily="2" charset="-122"/>
                <a:ea typeface="华文仿宋" panose="02010600040101010101" pitchFamily="2" charset="-122"/>
              </a:rPr>
              <a:t>变设计“教”为设计“学”</a:t>
            </a:r>
            <a:endParaRPr lang="en-US" altLang="zh-CN" b="1" dirty="0" smtClean="0">
              <a:solidFill>
                <a:schemeClr val="tx1"/>
              </a:solidFill>
              <a:latin typeface="华文仿宋" panose="02010600040101010101" pitchFamily="2" charset="-122"/>
              <a:ea typeface="华文仿宋" panose="02010600040101010101" pitchFamily="2" charset="-122"/>
            </a:endParaRPr>
          </a:p>
          <a:p>
            <a:pPr>
              <a:lnSpc>
                <a:spcPct val="140000"/>
              </a:lnSpc>
              <a:buClrTx/>
              <a:buSzTx/>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学习活动</a:t>
            </a:r>
            <a:r>
              <a:rPr lang="zh-CN" altLang="en-US" b="1" dirty="0">
                <a:solidFill>
                  <a:schemeClr val="tx1"/>
                </a:solidFill>
                <a:latin typeface="华文仿宋" panose="02010600040101010101" pitchFamily="2" charset="-122"/>
                <a:ea typeface="华文仿宋" panose="02010600040101010101" pitchFamily="2" charset="-122"/>
              </a:rPr>
              <a:t>设计，增加学生的有效思维等活动</a:t>
            </a:r>
            <a:endParaRPr lang="en-US" altLang="zh-CN" b="1" dirty="0">
              <a:solidFill>
                <a:schemeClr val="tx1"/>
              </a:solidFill>
              <a:latin typeface="华文仿宋" panose="02010600040101010101" pitchFamily="2" charset="-122"/>
              <a:ea typeface="华文仿宋" panose="02010600040101010101" pitchFamily="2" charset="-122"/>
            </a:endParaRPr>
          </a:p>
          <a:p>
            <a:pPr>
              <a:lnSpc>
                <a:spcPct val="140000"/>
              </a:lnSpc>
              <a:buClrTx/>
              <a:buSzTx/>
              <a:buFont typeface="Wingdings" panose="05000000000000000000" pitchFamily="2" charset="2"/>
              <a:buChar char="ü"/>
            </a:pPr>
            <a:r>
              <a:rPr lang="zh-CN" altLang="en-US" b="1" dirty="0">
                <a:solidFill>
                  <a:schemeClr val="tx1"/>
                </a:solidFill>
                <a:latin typeface="华文仿宋" panose="02010600040101010101" pitchFamily="2" charset="-122"/>
                <a:ea typeface="华文仿宋" panose="02010600040101010101" pitchFamily="2" charset="-122"/>
              </a:rPr>
              <a:t>思维是课堂的核心（要避免热闹而没有思维活动的课堂）</a:t>
            </a:r>
            <a:endParaRPr lang="en-US" altLang="zh-CN" b="1" dirty="0">
              <a:solidFill>
                <a:schemeClr val="tx1"/>
              </a:solidFill>
              <a:latin typeface="华文仿宋" panose="02010600040101010101" pitchFamily="2" charset="-122"/>
              <a:ea typeface="华文仿宋" panose="02010600040101010101" pitchFamily="2" charset="-122"/>
            </a:endParaRPr>
          </a:p>
          <a:p>
            <a:pPr marL="0" indent="0">
              <a:lnSpc>
                <a:spcPct val="140000"/>
              </a:lnSpc>
              <a:buClrTx/>
              <a:buSzTx/>
              <a:buNone/>
            </a:pPr>
            <a:r>
              <a:rPr lang="en-US" altLang="zh-CN" b="1" dirty="0" smtClean="0">
                <a:solidFill>
                  <a:schemeClr val="tx1"/>
                </a:solidFill>
                <a:latin typeface="华文仿宋" panose="02010600040101010101" pitchFamily="2" charset="-122"/>
                <a:ea typeface="华文仿宋" panose="02010600040101010101" pitchFamily="2" charset="-122"/>
              </a:rPr>
              <a:t>4.</a:t>
            </a:r>
            <a:r>
              <a:rPr lang="zh-CN" altLang="en-US" b="1" dirty="0" smtClean="0">
                <a:solidFill>
                  <a:schemeClr val="tx1"/>
                </a:solidFill>
                <a:latin typeface="华文仿宋" panose="02010600040101010101" pitchFamily="2" charset="-122"/>
                <a:ea typeface="华文仿宋" panose="02010600040101010101" pitchFamily="2" charset="-122"/>
              </a:rPr>
              <a:t>开展</a:t>
            </a:r>
            <a:r>
              <a:rPr lang="zh-CN" altLang="en-US" b="1" dirty="0">
                <a:solidFill>
                  <a:schemeClr val="tx1"/>
                </a:solidFill>
                <a:latin typeface="华文仿宋" panose="02010600040101010101" pitchFamily="2" charset="-122"/>
                <a:ea typeface="华文仿宋" panose="02010600040101010101" pitchFamily="2" charset="-122"/>
              </a:rPr>
              <a:t>课堂整体结构与课堂片断改进的</a:t>
            </a:r>
            <a:r>
              <a:rPr lang="zh-CN" altLang="en-US" b="1" dirty="0" smtClean="0">
                <a:solidFill>
                  <a:schemeClr val="tx1"/>
                </a:solidFill>
                <a:latin typeface="华文仿宋" panose="02010600040101010101" pitchFamily="2" charset="-122"/>
                <a:ea typeface="华文仿宋" panose="02010600040101010101" pitchFamily="2" charset="-122"/>
              </a:rPr>
              <a:t>研究</a:t>
            </a:r>
            <a:endParaRPr lang="en-US" altLang="zh-CN" b="1" dirty="0" smtClean="0">
              <a:solidFill>
                <a:schemeClr val="tx1"/>
              </a:solidFill>
              <a:latin typeface="华文仿宋" panose="02010600040101010101" pitchFamily="2" charset="-122"/>
              <a:ea typeface="华文仿宋" panose="02010600040101010101" pitchFamily="2" charset="-122"/>
            </a:endParaRPr>
          </a:p>
          <a:p>
            <a:pPr indent="-342900">
              <a:lnSpc>
                <a:spcPct val="140000"/>
              </a:lnSpc>
              <a:buClrTx/>
              <a:buSzTx/>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翻转课堂模式有效吗？为什么？</a:t>
            </a:r>
            <a:endParaRPr lang="en-US" altLang="zh-CN" b="1" dirty="0">
              <a:solidFill>
                <a:schemeClr val="tx1"/>
              </a:solidFill>
              <a:latin typeface="华文仿宋" panose="02010600040101010101" pitchFamily="2" charset="-122"/>
              <a:ea typeface="华文仿宋" panose="02010600040101010101" pitchFamily="2" charset="-122"/>
            </a:endParaRPr>
          </a:p>
          <a:p>
            <a:pPr marL="68580" indent="0">
              <a:buNone/>
            </a:pPr>
            <a:endParaRPr lang="zh-CN" altLang="en-US"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38008184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608" y="1628800"/>
            <a:ext cx="6777317" cy="3508977"/>
          </a:xfrm>
        </p:spPr>
        <p:txBody>
          <a:bodyPr>
            <a:normAutofit/>
          </a:bodyPr>
          <a:lstStyle/>
          <a:p>
            <a:pPr marL="0" indent="0">
              <a:lnSpc>
                <a:spcPct val="150000"/>
              </a:lnSpc>
              <a:buClrTx/>
              <a:buSzTx/>
              <a:buNone/>
            </a:pPr>
            <a:r>
              <a:rPr lang="en-US" altLang="zh-CN" b="1" dirty="0" smtClean="0">
                <a:solidFill>
                  <a:schemeClr val="tx1"/>
                </a:solidFill>
                <a:latin typeface="华文仿宋" panose="02010600040101010101" pitchFamily="2" charset="-122"/>
                <a:ea typeface="华文仿宋" panose="02010600040101010101" pitchFamily="2" charset="-122"/>
              </a:rPr>
              <a:t>5.</a:t>
            </a:r>
            <a:r>
              <a:rPr lang="zh-CN" altLang="en-US" b="1" dirty="0" smtClean="0">
                <a:solidFill>
                  <a:schemeClr val="tx1"/>
                </a:solidFill>
                <a:latin typeface="华文仿宋" panose="02010600040101010101" pitchFamily="2" charset="-122"/>
                <a:ea typeface="华文仿宋" panose="02010600040101010101" pitchFamily="2" charset="-122"/>
              </a:rPr>
              <a:t>消除</a:t>
            </a:r>
            <a:r>
              <a:rPr lang="zh-CN" altLang="en-US" b="1" dirty="0">
                <a:solidFill>
                  <a:schemeClr val="tx1"/>
                </a:solidFill>
                <a:latin typeface="华文仿宋" panose="02010600040101010101" pitchFamily="2" charset="-122"/>
                <a:ea typeface="华文仿宋" panose="02010600040101010101" pitchFamily="2" charset="-122"/>
              </a:rPr>
              <a:t>课堂中的传统无效行为</a:t>
            </a:r>
            <a:endParaRPr lang="en-US" altLang="zh-CN" b="1" dirty="0">
              <a:solidFill>
                <a:schemeClr val="tx1"/>
              </a:solidFill>
              <a:latin typeface="华文仿宋" panose="02010600040101010101" pitchFamily="2" charset="-122"/>
              <a:ea typeface="华文仿宋" panose="02010600040101010101" pitchFamily="2" charset="-122"/>
            </a:endParaRPr>
          </a:p>
          <a:p>
            <a:pPr>
              <a:lnSpc>
                <a:spcPct val="150000"/>
              </a:lnSpc>
              <a:buClrTx/>
              <a:buSzTx/>
              <a:buFont typeface="Wingdings" panose="05000000000000000000" pitchFamily="2" charset="2"/>
              <a:buChar char="ü"/>
            </a:pPr>
            <a:r>
              <a:rPr lang="zh-CN" altLang="en-US" b="1" dirty="0">
                <a:solidFill>
                  <a:schemeClr val="tx1"/>
                </a:solidFill>
                <a:latin typeface="华文仿宋" panose="02010600040101010101" pitchFamily="2" charset="-122"/>
                <a:ea typeface="华文仿宋" panose="02010600040101010101" pitchFamily="2" charset="-122"/>
              </a:rPr>
              <a:t>复述式的引入</a:t>
            </a:r>
            <a:r>
              <a:rPr lang="en-US" altLang="en-US" b="1" dirty="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知识框图</a:t>
            </a:r>
            <a:r>
              <a:rPr lang="en-US" altLang="en-US" b="1" dirty="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教师课堂总结</a:t>
            </a:r>
            <a:endParaRPr lang="en-US" altLang="zh-CN" b="1" dirty="0">
              <a:solidFill>
                <a:schemeClr val="tx1"/>
              </a:solidFill>
              <a:latin typeface="华文仿宋" panose="02010600040101010101" pitchFamily="2" charset="-122"/>
              <a:ea typeface="华文仿宋" panose="02010600040101010101" pitchFamily="2" charset="-122"/>
            </a:endParaRPr>
          </a:p>
          <a:p>
            <a:pPr marL="0" indent="0">
              <a:lnSpc>
                <a:spcPct val="150000"/>
              </a:lnSpc>
              <a:buNone/>
            </a:pPr>
            <a:r>
              <a:rPr lang="en-US" altLang="zh-CN" b="1" dirty="0" smtClean="0">
                <a:solidFill>
                  <a:schemeClr val="tx1"/>
                </a:solidFill>
                <a:latin typeface="华文仿宋" panose="02010600040101010101" pitchFamily="2" charset="-122"/>
                <a:ea typeface="华文仿宋" panose="02010600040101010101" pitchFamily="2" charset="-122"/>
              </a:rPr>
              <a:t>6.</a:t>
            </a:r>
            <a:r>
              <a:rPr lang="zh-CN" altLang="en-US" b="1" dirty="0" smtClean="0">
                <a:solidFill>
                  <a:schemeClr val="tx1"/>
                </a:solidFill>
                <a:latin typeface="华文仿宋" panose="02010600040101010101" pitchFamily="2" charset="-122"/>
                <a:ea typeface="华文仿宋" panose="02010600040101010101" pitchFamily="2" charset="-122"/>
              </a:rPr>
              <a:t>关注</a:t>
            </a:r>
            <a:r>
              <a:rPr lang="zh-CN" altLang="en-US" b="1" dirty="0">
                <a:solidFill>
                  <a:schemeClr val="tx1"/>
                </a:solidFill>
                <a:latin typeface="华文仿宋" panose="02010600040101010101" pitchFamily="2" charset="-122"/>
                <a:ea typeface="华文仿宋" panose="02010600040101010101" pitchFamily="2" charset="-122"/>
              </a:rPr>
              <a:t>能力学习与知识学习的</a:t>
            </a:r>
            <a:r>
              <a:rPr lang="zh-CN" altLang="en-US" b="1" dirty="0" smtClean="0">
                <a:solidFill>
                  <a:schemeClr val="tx1"/>
                </a:solidFill>
                <a:latin typeface="华文仿宋" panose="02010600040101010101" pitchFamily="2" charset="-122"/>
                <a:ea typeface="华文仿宋" panose="02010600040101010101" pitchFamily="2" charset="-122"/>
              </a:rPr>
              <a:t>差异</a:t>
            </a:r>
            <a:endParaRPr lang="en-US" altLang="zh-CN" b="1" dirty="0">
              <a:solidFill>
                <a:schemeClr val="tx1"/>
              </a:solidFill>
              <a:latin typeface="华文仿宋" panose="02010600040101010101" pitchFamily="2" charset="-122"/>
              <a:ea typeface="华文仿宋" panose="02010600040101010101" pitchFamily="2" charset="-122"/>
            </a:endParaRPr>
          </a:p>
          <a:p>
            <a:pPr indent="-342900">
              <a:lnSpc>
                <a:spcPct val="150000"/>
              </a:lnSpc>
              <a:buClrTx/>
              <a:buFont typeface="Wingdings" panose="05000000000000000000" pitchFamily="2" charset="2"/>
              <a:buChar char="ü"/>
            </a:pPr>
            <a:r>
              <a:rPr lang="zh-CN" altLang="en-US" b="1" dirty="0" smtClean="0">
                <a:solidFill>
                  <a:schemeClr val="tx1"/>
                </a:solidFill>
                <a:latin typeface="华文仿宋" panose="02010600040101010101" pitchFamily="2" charset="-122"/>
                <a:ea typeface="华文仿宋" panose="02010600040101010101" pitchFamily="2" charset="-122"/>
              </a:rPr>
              <a:t>为什么</a:t>
            </a:r>
            <a:r>
              <a:rPr lang="zh-CN" altLang="en-US" b="1" dirty="0">
                <a:solidFill>
                  <a:schemeClr val="tx1"/>
                </a:solidFill>
                <a:latin typeface="华文仿宋" panose="02010600040101010101" pitchFamily="2" charset="-122"/>
                <a:ea typeface="华文仿宋" panose="02010600040101010101" pitchFamily="2" charset="-122"/>
              </a:rPr>
              <a:t>要区分知识、能力和情感三类目标</a:t>
            </a:r>
            <a:r>
              <a:rPr lang="zh-CN" altLang="en-US" b="1" dirty="0" smtClean="0">
                <a:solidFill>
                  <a:schemeClr val="tx1"/>
                </a:solidFill>
                <a:latin typeface="华文仿宋" panose="02010600040101010101" pitchFamily="2" charset="-122"/>
                <a:ea typeface="华文仿宋" panose="02010600040101010101" pitchFamily="2" charset="-122"/>
              </a:rPr>
              <a:t>？</a:t>
            </a:r>
            <a:endParaRPr lang="en-US" altLang="zh-CN" b="1" dirty="0">
              <a:solidFill>
                <a:schemeClr val="tx1"/>
              </a:solidFill>
              <a:latin typeface="华文仿宋" panose="02010600040101010101" pitchFamily="2" charset="-122"/>
              <a:ea typeface="华文仿宋" panose="02010600040101010101" pitchFamily="2" charset="-122"/>
            </a:endParaRPr>
          </a:p>
        </p:txBody>
      </p:sp>
    </p:spTree>
    <p:extLst>
      <p:ext uri="{BB962C8B-B14F-4D97-AF65-F5344CB8AC3E}">
        <p14:creationId xmlns="" xmlns:p14="http://schemas.microsoft.com/office/powerpoint/2010/main" val="27397526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492" y="1772816"/>
            <a:ext cx="6777317" cy="4059813"/>
          </a:xfrm>
        </p:spPr>
        <p:txBody>
          <a:bodyPr/>
          <a:lstStyle/>
          <a:p>
            <a:pPr marL="0" indent="0">
              <a:lnSpc>
                <a:spcPct val="150000"/>
              </a:lnSpc>
              <a:buNone/>
            </a:pPr>
            <a:r>
              <a:rPr lang="en-US" altLang="zh-CN" b="1" dirty="0" smtClean="0">
                <a:solidFill>
                  <a:schemeClr val="tx1"/>
                </a:solidFill>
                <a:latin typeface="华文仿宋" panose="02010600040101010101" pitchFamily="2" charset="-122"/>
                <a:ea typeface="华文仿宋" panose="02010600040101010101" pitchFamily="2" charset="-122"/>
              </a:rPr>
              <a:t>7.</a:t>
            </a:r>
            <a:r>
              <a:rPr lang="zh-CN" altLang="en-US" b="1" dirty="0" smtClean="0">
                <a:solidFill>
                  <a:schemeClr val="tx1"/>
                </a:solidFill>
                <a:latin typeface="华文仿宋" panose="02010600040101010101" pitchFamily="2" charset="-122"/>
                <a:ea typeface="华文仿宋" panose="02010600040101010101" pitchFamily="2" charset="-122"/>
              </a:rPr>
              <a:t>注重</a:t>
            </a:r>
            <a:r>
              <a:rPr lang="zh-CN" altLang="en-US" b="1" dirty="0">
                <a:solidFill>
                  <a:schemeClr val="tx1"/>
                </a:solidFill>
                <a:latin typeface="华文仿宋" panose="02010600040101010101" pitchFamily="2" charset="-122"/>
                <a:ea typeface="华文仿宋" panose="02010600040101010101" pitchFamily="2" charset="-122"/>
              </a:rPr>
              <a:t>对学生学习过程的引导</a:t>
            </a:r>
            <a:endParaRPr lang="en-US" altLang="zh-CN" b="1" dirty="0">
              <a:solidFill>
                <a:schemeClr val="tx1"/>
              </a:solidFill>
              <a:latin typeface="华文仿宋" panose="02010600040101010101" pitchFamily="2" charset="-122"/>
              <a:ea typeface="华文仿宋" panose="02010600040101010101" pitchFamily="2" charset="-122"/>
            </a:endParaRPr>
          </a:p>
          <a:p>
            <a:pPr>
              <a:lnSpc>
                <a:spcPct val="180000"/>
              </a:lnSpc>
              <a:spcBef>
                <a:spcPct val="0"/>
              </a:spcBef>
              <a:buFont typeface="Wingdings" pitchFamily="2" charset="2"/>
              <a:buChar char="l"/>
            </a:pPr>
            <a:r>
              <a:rPr lang="en-US" altLang="zh-CN" b="1" dirty="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学</a:t>
            </a:r>
            <a:r>
              <a:rPr lang="en-US" altLang="zh-CN" b="1" dirty="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与</a:t>
            </a:r>
            <a:r>
              <a:rPr lang="en-US" altLang="zh-CN" b="1" dirty="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习</a:t>
            </a:r>
            <a:r>
              <a:rPr lang="en-US" altLang="zh-CN" b="1" dirty="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的结合   </a:t>
            </a:r>
            <a:r>
              <a:rPr lang="zh-CN" altLang="en-US" b="1" dirty="0">
                <a:solidFill>
                  <a:schemeClr val="tx1"/>
                </a:solidFill>
                <a:latin typeface="华文仿宋" panose="02010600040101010101" pitchFamily="2" charset="-122"/>
                <a:ea typeface="华文仿宋" panose="02010600040101010101" pitchFamily="2" charset="-122"/>
                <a:hlinkClick r:id="rId2" action="ppaction://hlinkfile"/>
              </a:rPr>
              <a:t>用数字设计</a:t>
            </a:r>
            <a:endParaRPr lang="en-US" altLang="zh-CN" b="1" dirty="0">
              <a:solidFill>
                <a:schemeClr val="tx1"/>
              </a:solidFill>
              <a:latin typeface="华文仿宋" panose="02010600040101010101" pitchFamily="2" charset="-122"/>
              <a:ea typeface="华文仿宋" panose="02010600040101010101" pitchFamily="2" charset="-122"/>
            </a:endParaRPr>
          </a:p>
          <a:p>
            <a:pPr>
              <a:lnSpc>
                <a:spcPct val="180000"/>
              </a:lnSpc>
              <a:spcBef>
                <a:spcPct val="0"/>
              </a:spcBef>
              <a:buFont typeface="Wingdings" pitchFamily="2" charset="2"/>
              <a:buChar char="l"/>
            </a:pPr>
            <a:r>
              <a:rPr lang="en-US" altLang="zh-CN" b="1" dirty="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学</a:t>
            </a:r>
            <a:r>
              <a:rPr lang="en-US" altLang="zh-CN" b="1" dirty="0">
                <a:solidFill>
                  <a:schemeClr val="tx1"/>
                </a:solidFill>
                <a:latin typeface="华文仿宋" panose="02010600040101010101" pitchFamily="2" charset="-122"/>
                <a:ea typeface="华文仿宋" panose="02010600040101010101" pitchFamily="2" charset="-122"/>
              </a:rPr>
              <a:t>”</a:t>
            </a:r>
            <a:r>
              <a:rPr lang="zh-CN" altLang="en-US" b="1" dirty="0">
                <a:solidFill>
                  <a:schemeClr val="tx1"/>
                </a:solidFill>
                <a:latin typeface="华文仿宋" panose="02010600040101010101" pitchFamily="2" charset="-122"/>
                <a:ea typeface="华文仿宋" panose="02010600040101010101" pitchFamily="2" charset="-122"/>
              </a:rPr>
              <a:t>与迁移的结合</a:t>
            </a:r>
            <a:r>
              <a:rPr lang="en-US" altLang="zh-CN" b="1" dirty="0">
                <a:solidFill>
                  <a:schemeClr val="tx1"/>
                </a:solidFill>
                <a:latin typeface="华文仿宋" panose="02010600040101010101" pitchFamily="2" charset="-122"/>
                <a:ea typeface="华文仿宋" panose="02010600040101010101" pitchFamily="2" charset="-122"/>
              </a:rPr>
              <a:t>     </a:t>
            </a:r>
            <a:r>
              <a:rPr lang="zh-CN" altLang="en-US" b="1" dirty="0">
                <a:solidFill>
                  <a:schemeClr val="tx1"/>
                </a:solidFill>
                <a:latin typeface="华文仿宋" panose="02010600040101010101" pitchFamily="2" charset="-122"/>
                <a:ea typeface="华文仿宋" panose="02010600040101010101" pitchFamily="2" charset="-122"/>
                <a:hlinkClick r:id="rId3" action="ppaction://hlinkfile"/>
              </a:rPr>
              <a:t>图书馆系统</a:t>
            </a:r>
            <a:endParaRPr lang="zh-CN" altLang="en-US" sz="2000" b="1" dirty="0">
              <a:solidFill>
                <a:schemeClr val="tx1"/>
              </a:solidFill>
              <a:latin typeface="华文仿宋" panose="02010600040101010101" pitchFamily="2" charset="-122"/>
              <a:ea typeface="华文仿宋" panose="02010600040101010101" pitchFamily="2" charset="-122"/>
            </a:endParaRPr>
          </a:p>
          <a:p>
            <a:pPr marL="68580" indent="0">
              <a:buNone/>
            </a:pPr>
            <a:endParaRPr lang="zh-CN" altLang="en-US" dirty="0">
              <a:latin typeface="华文仿宋" panose="02010600040101010101" pitchFamily="2" charset="-122"/>
              <a:ea typeface="华文仿宋" panose="02010600040101010101" pitchFamily="2" charset="-122"/>
            </a:endParaRPr>
          </a:p>
        </p:txBody>
      </p:sp>
      <p:pic>
        <p:nvPicPr>
          <p:cNvPr id="1026" name="Picture 2" descr="C:\Program Files (x86)\Microsoft Office\MEDIA\CAGCAT10\j0234131.w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892865" y="5624963"/>
            <a:ext cx="637790" cy="67820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694005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quarter" idx="10"/>
          </p:nvPr>
        </p:nvSpPr>
        <p:spPr/>
        <p:txBody>
          <a:bodyPr/>
          <a:lstStyle/>
          <a:p>
            <a:pPr>
              <a:defRPr/>
            </a:pPr>
            <a:fld id="{51A33D7F-DC3F-4913-9C19-0A6857B031A5}" type="datetime1">
              <a:rPr lang="zh-CN" altLang="en-US"/>
              <a:pPr>
                <a:defRPr/>
              </a:pPr>
              <a:t>2016/5/31 Tuesday</a:t>
            </a:fld>
            <a:endParaRPr lang="en-US" altLang="zh-CN"/>
          </a:p>
        </p:txBody>
      </p:sp>
      <p:sp>
        <p:nvSpPr>
          <p:cNvPr id="5" name="灯片编号占位符 5"/>
          <p:cNvSpPr>
            <a:spLocks noGrp="1"/>
          </p:cNvSpPr>
          <p:nvPr>
            <p:ph type="sldNum" sz="quarter" idx="12"/>
          </p:nvPr>
        </p:nvSpPr>
        <p:spPr/>
        <p:txBody>
          <a:bodyPr/>
          <a:lstStyle/>
          <a:p>
            <a:pPr>
              <a:defRPr/>
            </a:pPr>
            <a:fld id="{D1A3D2E3-9C57-490C-9D87-7E181264BCD8}" type="slidenum">
              <a:rPr lang="zh-CN" altLang="en-US"/>
              <a:pPr>
                <a:defRPr/>
              </a:pPr>
              <a:t>46</a:t>
            </a:fld>
            <a:endParaRPr lang="en-US" altLang="zh-CN"/>
          </a:p>
        </p:txBody>
      </p:sp>
      <p:sp>
        <p:nvSpPr>
          <p:cNvPr id="355330" name="Rectangle 2"/>
          <p:cNvSpPr>
            <a:spLocks noChangeArrowheads="1"/>
          </p:cNvSpPr>
          <p:nvPr/>
        </p:nvSpPr>
        <p:spPr bwMode="auto">
          <a:xfrm>
            <a:off x="1106488" y="1268760"/>
            <a:ext cx="4095750" cy="4370040"/>
          </a:xfrm>
          <a:prstGeom prst="rect">
            <a:avLst/>
          </a:prstGeom>
          <a:noFill/>
          <a:ln w="9525">
            <a:noFill/>
            <a:miter lim="800000"/>
            <a:headEnd/>
            <a:tailEnd/>
          </a:ln>
        </p:spPr>
        <p:txBody>
          <a:bodyPr/>
          <a:lstStyle>
            <a:lvl1pPr eaLnBrk="0" hangingPunct="0">
              <a:defRPr sz="2400">
                <a:solidFill>
                  <a:schemeClr val="tx1"/>
                </a:solidFill>
                <a:latin typeface="Comic Sans MS" pitchFamily="66" charset="0"/>
                <a:ea typeface="仿宋_GB2312" charset="-122"/>
              </a:defRPr>
            </a:lvl1pPr>
            <a:lvl2pPr marL="742950" indent="-285750" eaLnBrk="0" hangingPunct="0">
              <a:defRPr sz="2400">
                <a:solidFill>
                  <a:schemeClr val="tx1"/>
                </a:solidFill>
                <a:latin typeface="Comic Sans MS" pitchFamily="66" charset="0"/>
                <a:ea typeface="仿宋_GB2312" charset="-122"/>
              </a:defRPr>
            </a:lvl2pPr>
            <a:lvl3pPr marL="1143000" indent="-228600" eaLnBrk="0" hangingPunct="0">
              <a:defRPr sz="2400">
                <a:solidFill>
                  <a:schemeClr val="tx1"/>
                </a:solidFill>
                <a:latin typeface="Comic Sans MS" pitchFamily="66" charset="0"/>
                <a:ea typeface="仿宋_GB2312" charset="-122"/>
              </a:defRPr>
            </a:lvl3pPr>
            <a:lvl4pPr marL="1600200" indent="-228600" eaLnBrk="0" hangingPunct="0">
              <a:defRPr sz="2400">
                <a:solidFill>
                  <a:schemeClr val="tx1"/>
                </a:solidFill>
                <a:latin typeface="Comic Sans MS" pitchFamily="66" charset="0"/>
                <a:ea typeface="仿宋_GB2312" charset="-122"/>
              </a:defRPr>
            </a:lvl4pPr>
            <a:lvl5pPr marL="2057400" indent="-228600" eaLnBrk="0" hangingPunct="0">
              <a:defRPr sz="2400">
                <a:solidFill>
                  <a:schemeClr val="tx1"/>
                </a:solidFill>
                <a:latin typeface="Comic Sans MS" pitchFamily="66" charset="0"/>
                <a:ea typeface="仿宋_GB2312" charset="-122"/>
              </a:defRPr>
            </a:lvl5pPr>
            <a:lvl6pPr marL="2514600" indent="-228600" algn="ctr" eaLnBrk="0" fontAlgn="base" hangingPunct="0">
              <a:spcBef>
                <a:spcPct val="0"/>
              </a:spcBef>
              <a:spcAft>
                <a:spcPct val="0"/>
              </a:spcAft>
              <a:defRPr sz="2400">
                <a:solidFill>
                  <a:schemeClr val="tx1"/>
                </a:solidFill>
                <a:latin typeface="Comic Sans MS" pitchFamily="66" charset="0"/>
                <a:ea typeface="仿宋_GB2312" charset="-122"/>
              </a:defRPr>
            </a:lvl6pPr>
            <a:lvl7pPr marL="2971800" indent="-228600" algn="ctr" eaLnBrk="0" fontAlgn="base" hangingPunct="0">
              <a:spcBef>
                <a:spcPct val="0"/>
              </a:spcBef>
              <a:spcAft>
                <a:spcPct val="0"/>
              </a:spcAft>
              <a:defRPr sz="2400">
                <a:solidFill>
                  <a:schemeClr val="tx1"/>
                </a:solidFill>
                <a:latin typeface="Comic Sans MS" pitchFamily="66" charset="0"/>
                <a:ea typeface="仿宋_GB2312" charset="-122"/>
              </a:defRPr>
            </a:lvl7pPr>
            <a:lvl8pPr marL="3429000" indent="-228600" algn="ctr" eaLnBrk="0" fontAlgn="base" hangingPunct="0">
              <a:spcBef>
                <a:spcPct val="0"/>
              </a:spcBef>
              <a:spcAft>
                <a:spcPct val="0"/>
              </a:spcAft>
              <a:defRPr sz="2400">
                <a:solidFill>
                  <a:schemeClr val="tx1"/>
                </a:solidFill>
                <a:latin typeface="Comic Sans MS" pitchFamily="66" charset="0"/>
                <a:ea typeface="仿宋_GB2312" charset="-122"/>
              </a:defRPr>
            </a:lvl8pPr>
            <a:lvl9pPr marL="3886200" indent="-228600" algn="ctr" eaLnBrk="0" fontAlgn="base" hangingPunct="0">
              <a:spcBef>
                <a:spcPct val="0"/>
              </a:spcBef>
              <a:spcAft>
                <a:spcPct val="0"/>
              </a:spcAft>
              <a:defRPr sz="2400">
                <a:solidFill>
                  <a:schemeClr val="tx1"/>
                </a:solidFill>
                <a:latin typeface="Comic Sans MS" pitchFamily="66" charset="0"/>
                <a:ea typeface="仿宋_GB2312" charset="-122"/>
              </a:defRPr>
            </a:lvl9pPr>
          </a:lstStyle>
          <a:p>
            <a:pPr algn="l" eaLnBrk="1" hangingPunct="1">
              <a:lnSpc>
                <a:spcPct val="150000"/>
              </a:lnSpc>
              <a:spcBef>
                <a:spcPct val="20000"/>
              </a:spcBef>
              <a:buFontTx/>
              <a:buChar char="•"/>
            </a:pPr>
            <a:r>
              <a:rPr lang="zh-CN" altLang="en-US" b="1" dirty="0">
                <a:solidFill>
                  <a:srgbClr val="3333CC"/>
                </a:solidFill>
                <a:effectLst>
                  <a:outerShdw blurRad="38100" dist="38100" dir="2700000" algn="tl">
                    <a:srgbClr val="C0C0C0"/>
                  </a:outerShdw>
                </a:effectLst>
                <a:latin typeface="华文仿宋" pitchFamily="2" charset="-122"/>
                <a:ea typeface="华文仿宋" pitchFamily="2" charset="-122"/>
              </a:rPr>
              <a:t>   罗伯特</a:t>
            </a:r>
            <a:r>
              <a:rPr lang="zh-CN" altLang="en-US" b="1" dirty="0">
                <a:solidFill>
                  <a:srgbClr val="3333CC"/>
                </a:solidFill>
                <a:effectLst>
                  <a:outerShdw blurRad="38100" dist="38100" dir="2700000" algn="tl">
                    <a:srgbClr val="C0C0C0"/>
                  </a:outerShdw>
                </a:effectLst>
                <a:latin typeface="华文仿宋" pitchFamily="2" charset="-122"/>
                <a:ea typeface="华文仿宋" pitchFamily="2" charset="-122"/>
                <a:sym typeface="Symbol" pitchFamily="18" charset="2"/>
              </a:rPr>
              <a:t></a:t>
            </a:r>
            <a:r>
              <a:rPr lang="zh-CN" altLang="en-US" b="1" dirty="0">
                <a:solidFill>
                  <a:srgbClr val="3333CC"/>
                </a:solidFill>
                <a:effectLst>
                  <a:outerShdw blurRad="38100" dist="38100" dir="2700000" algn="tl">
                    <a:srgbClr val="C0C0C0"/>
                  </a:outerShdw>
                </a:effectLst>
                <a:latin typeface="华文仿宋" pitchFamily="2" charset="-122"/>
                <a:ea typeface="华文仿宋" pitchFamily="2" charset="-122"/>
              </a:rPr>
              <a:t>赫钦斯（</a:t>
            </a:r>
            <a:r>
              <a:rPr lang="en-US" altLang="zh-CN" b="1" dirty="0">
                <a:solidFill>
                  <a:srgbClr val="3333CC"/>
                </a:solidFill>
                <a:effectLst>
                  <a:outerShdw blurRad="38100" dist="38100" dir="2700000" algn="tl">
                    <a:srgbClr val="C0C0C0"/>
                  </a:outerShdw>
                </a:effectLst>
                <a:latin typeface="华文仿宋" pitchFamily="2" charset="-122"/>
                <a:ea typeface="华文仿宋" pitchFamily="2" charset="-122"/>
              </a:rPr>
              <a:t>Robert Maynard Hutchins,1899—1977</a:t>
            </a:r>
            <a:r>
              <a:rPr lang="zh-CN" altLang="en-US" b="1" dirty="0">
                <a:solidFill>
                  <a:srgbClr val="3333CC"/>
                </a:solidFill>
                <a:effectLst>
                  <a:outerShdw blurRad="38100" dist="38100" dir="2700000" algn="tl">
                    <a:srgbClr val="C0C0C0"/>
                  </a:outerShdw>
                </a:effectLst>
                <a:latin typeface="华文仿宋" pitchFamily="2" charset="-122"/>
                <a:ea typeface="华文仿宋" pitchFamily="2" charset="-122"/>
              </a:rPr>
              <a:t>）是美国的教育家，</a:t>
            </a:r>
            <a:r>
              <a:rPr lang="en-US" altLang="zh-CN" b="1" dirty="0">
                <a:solidFill>
                  <a:srgbClr val="3333CC"/>
                </a:solidFill>
                <a:effectLst>
                  <a:outerShdw blurRad="38100" dist="38100" dir="2700000" algn="tl">
                    <a:srgbClr val="C0C0C0"/>
                  </a:outerShdw>
                </a:effectLst>
                <a:latin typeface="华文仿宋" pitchFamily="2" charset="-122"/>
                <a:ea typeface="华文仿宋" pitchFamily="2" charset="-122"/>
              </a:rPr>
              <a:t>30</a:t>
            </a:r>
            <a:r>
              <a:rPr lang="zh-CN" altLang="en-US" b="1" dirty="0">
                <a:solidFill>
                  <a:srgbClr val="3333CC"/>
                </a:solidFill>
                <a:effectLst>
                  <a:outerShdw blurRad="38100" dist="38100" dir="2700000" algn="tl">
                    <a:srgbClr val="C0C0C0"/>
                  </a:outerShdw>
                </a:effectLst>
                <a:latin typeface="华文仿宋" pitchFamily="2" charset="-122"/>
                <a:ea typeface="华文仿宋" pitchFamily="2" charset="-122"/>
              </a:rPr>
              <a:t>岁时就任芝加哥大学的校长（</a:t>
            </a:r>
            <a:r>
              <a:rPr lang="en-US" altLang="zh-CN" b="1" dirty="0">
                <a:solidFill>
                  <a:srgbClr val="3333CC"/>
                </a:solidFill>
                <a:effectLst>
                  <a:outerShdw blurRad="38100" dist="38100" dir="2700000" algn="tl">
                    <a:srgbClr val="C0C0C0"/>
                  </a:outerShdw>
                </a:effectLst>
                <a:latin typeface="华文仿宋" pitchFamily="2" charset="-122"/>
                <a:ea typeface="华文仿宋" pitchFamily="2" charset="-122"/>
              </a:rPr>
              <a:t>1929—1948</a:t>
            </a:r>
            <a:r>
              <a:rPr lang="zh-CN" altLang="en-US" b="1" dirty="0">
                <a:solidFill>
                  <a:srgbClr val="3333CC"/>
                </a:solidFill>
                <a:effectLst>
                  <a:outerShdw blurRad="38100" dist="38100" dir="2700000" algn="tl">
                    <a:srgbClr val="C0C0C0"/>
                  </a:outerShdw>
                </a:effectLst>
                <a:latin typeface="华文仿宋" pitchFamily="2" charset="-122"/>
                <a:ea typeface="华文仿宋" pitchFamily="2" charset="-122"/>
              </a:rPr>
              <a:t>），成为美国历史上最年轻的校长。</a:t>
            </a:r>
            <a:r>
              <a:rPr lang="zh-CN" altLang="en-US" dirty="0">
                <a:solidFill>
                  <a:srgbClr val="3333CC"/>
                </a:solidFill>
                <a:effectLst>
                  <a:outerShdw blurRad="38100" dist="38100" dir="2700000" algn="tl">
                    <a:srgbClr val="C0C0C0"/>
                  </a:outerShdw>
                </a:effectLst>
                <a:latin typeface="华文仿宋" pitchFamily="2" charset="-122"/>
                <a:ea typeface="华文仿宋" pitchFamily="2" charset="-122"/>
              </a:rPr>
              <a:t> </a:t>
            </a:r>
          </a:p>
        </p:txBody>
      </p:sp>
      <p:pic>
        <p:nvPicPr>
          <p:cNvPr id="72709" name="Picture 3" descr="hutchins"/>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562600" y="1700808"/>
            <a:ext cx="2619375" cy="3284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6862964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3"/>
          <p:cNvSpPr>
            <a:spLocks noGrp="1"/>
          </p:cNvSpPr>
          <p:nvPr>
            <p:ph type="dt" sz="quarter" idx="10"/>
          </p:nvPr>
        </p:nvSpPr>
        <p:spPr/>
        <p:txBody>
          <a:bodyPr/>
          <a:lstStyle/>
          <a:p>
            <a:pPr>
              <a:defRPr/>
            </a:pPr>
            <a:fld id="{09B8190F-8DAB-4D28-91DB-9283009E892B}" type="datetime1">
              <a:rPr lang="zh-CN" altLang="en-US"/>
              <a:pPr>
                <a:defRPr/>
              </a:pPr>
              <a:t>2016/5/31 Tuesday</a:t>
            </a:fld>
            <a:endParaRPr lang="en-US" altLang="zh-CN"/>
          </a:p>
        </p:txBody>
      </p:sp>
      <p:sp>
        <p:nvSpPr>
          <p:cNvPr id="4" name="灯片编号占位符 5"/>
          <p:cNvSpPr>
            <a:spLocks noGrp="1"/>
          </p:cNvSpPr>
          <p:nvPr>
            <p:ph type="sldNum" sz="quarter" idx="12"/>
          </p:nvPr>
        </p:nvSpPr>
        <p:spPr/>
        <p:txBody>
          <a:bodyPr/>
          <a:lstStyle/>
          <a:p>
            <a:pPr>
              <a:defRPr/>
            </a:pPr>
            <a:fld id="{E25A33B8-A5EC-4E6F-92B4-9EB5324F1691}" type="slidenum">
              <a:rPr lang="zh-CN" altLang="en-US"/>
              <a:pPr>
                <a:defRPr/>
              </a:pPr>
              <a:t>47</a:t>
            </a:fld>
            <a:endParaRPr lang="en-US" altLang="zh-CN"/>
          </a:p>
        </p:txBody>
      </p:sp>
      <p:sp>
        <p:nvSpPr>
          <p:cNvPr id="356354" name="Rectangle 2"/>
          <p:cNvSpPr>
            <a:spLocks noChangeArrowheads="1"/>
          </p:cNvSpPr>
          <p:nvPr/>
        </p:nvSpPr>
        <p:spPr bwMode="auto">
          <a:xfrm>
            <a:off x="1106488" y="908050"/>
            <a:ext cx="6886575" cy="4730750"/>
          </a:xfrm>
          <a:prstGeom prst="rect">
            <a:avLst/>
          </a:prstGeom>
          <a:noFill/>
          <a:ln w="9525">
            <a:noFill/>
            <a:miter lim="800000"/>
            <a:headEnd/>
            <a:tailEnd/>
          </a:ln>
        </p:spPr>
        <p:txBody>
          <a:bodyPr/>
          <a:lstStyle>
            <a:lvl1pPr eaLnBrk="0" hangingPunct="0">
              <a:defRPr sz="2400">
                <a:solidFill>
                  <a:schemeClr val="tx1"/>
                </a:solidFill>
                <a:latin typeface="Comic Sans MS" pitchFamily="66" charset="0"/>
                <a:ea typeface="仿宋_GB2312" charset="-122"/>
              </a:defRPr>
            </a:lvl1pPr>
            <a:lvl2pPr marL="742950" indent="-285750" eaLnBrk="0" hangingPunct="0">
              <a:defRPr sz="2400">
                <a:solidFill>
                  <a:schemeClr val="tx1"/>
                </a:solidFill>
                <a:latin typeface="Comic Sans MS" pitchFamily="66" charset="0"/>
                <a:ea typeface="仿宋_GB2312" charset="-122"/>
              </a:defRPr>
            </a:lvl2pPr>
            <a:lvl3pPr marL="1143000" indent="-228600" eaLnBrk="0" hangingPunct="0">
              <a:defRPr sz="2400">
                <a:solidFill>
                  <a:schemeClr val="tx1"/>
                </a:solidFill>
                <a:latin typeface="Comic Sans MS" pitchFamily="66" charset="0"/>
                <a:ea typeface="仿宋_GB2312" charset="-122"/>
              </a:defRPr>
            </a:lvl3pPr>
            <a:lvl4pPr marL="1600200" indent="-228600" eaLnBrk="0" hangingPunct="0">
              <a:defRPr sz="2400">
                <a:solidFill>
                  <a:schemeClr val="tx1"/>
                </a:solidFill>
                <a:latin typeface="Comic Sans MS" pitchFamily="66" charset="0"/>
                <a:ea typeface="仿宋_GB2312" charset="-122"/>
              </a:defRPr>
            </a:lvl4pPr>
            <a:lvl5pPr marL="2057400" indent="-228600" eaLnBrk="0" hangingPunct="0">
              <a:defRPr sz="2400">
                <a:solidFill>
                  <a:schemeClr val="tx1"/>
                </a:solidFill>
                <a:latin typeface="Comic Sans MS" pitchFamily="66" charset="0"/>
                <a:ea typeface="仿宋_GB2312" charset="-122"/>
              </a:defRPr>
            </a:lvl5pPr>
            <a:lvl6pPr marL="2514600" indent="-228600" algn="ctr" eaLnBrk="0" fontAlgn="base" hangingPunct="0">
              <a:spcBef>
                <a:spcPct val="0"/>
              </a:spcBef>
              <a:spcAft>
                <a:spcPct val="0"/>
              </a:spcAft>
              <a:defRPr sz="2400">
                <a:solidFill>
                  <a:schemeClr val="tx1"/>
                </a:solidFill>
                <a:latin typeface="Comic Sans MS" pitchFamily="66" charset="0"/>
                <a:ea typeface="仿宋_GB2312" charset="-122"/>
              </a:defRPr>
            </a:lvl6pPr>
            <a:lvl7pPr marL="2971800" indent="-228600" algn="ctr" eaLnBrk="0" fontAlgn="base" hangingPunct="0">
              <a:spcBef>
                <a:spcPct val="0"/>
              </a:spcBef>
              <a:spcAft>
                <a:spcPct val="0"/>
              </a:spcAft>
              <a:defRPr sz="2400">
                <a:solidFill>
                  <a:schemeClr val="tx1"/>
                </a:solidFill>
                <a:latin typeface="Comic Sans MS" pitchFamily="66" charset="0"/>
                <a:ea typeface="仿宋_GB2312" charset="-122"/>
              </a:defRPr>
            </a:lvl7pPr>
            <a:lvl8pPr marL="3429000" indent="-228600" algn="ctr" eaLnBrk="0" fontAlgn="base" hangingPunct="0">
              <a:spcBef>
                <a:spcPct val="0"/>
              </a:spcBef>
              <a:spcAft>
                <a:spcPct val="0"/>
              </a:spcAft>
              <a:defRPr sz="2400">
                <a:solidFill>
                  <a:schemeClr val="tx1"/>
                </a:solidFill>
                <a:latin typeface="Comic Sans MS" pitchFamily="66" charset="0"/>
                <a:ea typeface="仿宋_GB2312" charset="-122"/>
              </a:defRPr>
            </a:lvl8pPr>
            <a:lvl9pPr marL="3886200" indent="-228600" algn="ctr" eaLnBrk="0" fontAlgn="base" hangingPunct="0">
              <a:spcBef>
                <a:spcPct val="0"/>
              </a:spcBef>
              <a:spcAft>
                <a:spcPct val="0"/>
              </a:spcAft>
              <a:defRPr sz="2400">
                <a:solidFill>
                  <a:schemeClr val="tx1"/>
                </a:solidFill>
                <a:latin typeface="Comic Sans MS" pitchFamily="66" charset="0"/>
                <a:ea typeface="仿宋_GB2312" charset="-122"/>
              </a:defRPr>
            </a:lvl9pPr>
          </a:lstStyle>
          <a:p>
            <a:pPr algn="l" eaLnBrk="1" hangingPunct="1">
              <a:lnSpc>
                <a:spcPct val="160000"/>
              </a:lnSpc>
              <a:spcBef>
                <a:spcPct val="20000"/>
              </a:spcBef>
              <a:buFontTx/>
              <a:buChar char="•"/>
            </a:pPr>
            <a:r>
              <a:rPr lang="zh-CN" altLang="en-US" b="1">
                <a:solidFill>
                  <a:srgbClr val="3333CC"/>
                </a:solidFill>
                <a:effectLst>
                  <a:outerShdw blurRad="38100" dist="38100" dir="2700000" algn="tl">
                    <a:srgbClr val="C0C0C0"/>
                  </a:outerShdw>
                </a:effectLst>
                <a:latin typeface="华文仿宋" pitchFamily="2" charset="-122"/>
                <a:ea typeface="华文仿宋" pitchFamily="2" charset="-122"/>
              </a:rPr>
              <a:t>  “我对教育制度所从事的一切无用、幼稚和不相干的活动感到惋惜。</a:t>
            </a:r>
            <a:r>
              <a:rPr lang="en-US" altLang="zh-CN" b="1">
                <a:solidFill>
                  <a:srgbClr val="3333CC"/>
                </a:solidFill>
                <a:effectLst>
                  <a:outerShdw blurRad="38100" dist="38100" dir="2700000" algn="tl">
                    <a:srgbClr val="C0C0C0"/>
                  </a:outerShdw>
                </a:effectLst>
                <a:latin typeface="华文仿宋" pitchFamily="2" charset="-122"/>
                <a:ea typeface="华文仿宋" pitchFamily="2" charset="-122"/>
              </a:rPr>
              <a:t>……</a:t>
            </a:r>
            <a:r>
              <a:rPr lang="zh-CN" altLang="en-US" b="1">
                <a:solidFill>
                  <a:srgbClr val="3333CC"/>
                </a:solidFill>
                <a:effectLst>
                  <a:outerShdw blurRad="38100" dist="38100" dir="2700000" algn="tl">
                    <a:srgbClr val="C0C0C0"/>
                  </a:outerShdw>
                </a:effectLst>
                <a:latin typeface="华文仿宋" pitchFamily="2" charset="-122"/>
                <a:ea typeface="华文仿宋" pitchFamily="2" charset="-122"/>
              </a:rPr>
              <a:t>同样我反对充塞美国很多名牌大学课程表的那些名目繁多的无聊课程，如美容学、捕鱼和踢踏舞，这些课程除了帮助学生无所用心地消磨四年时光以外毫无目的。”</a:t>
            </a:r>
          </a:p>
        </p:txBody>
      </p:sp>
      <p:sp>
        <p:nvSpPr>
          <p:cNvPr id="2" name="动作按钮: 开始 1">
            <a:hlinkClick r:id="rId2" action="ppaction://hlinksldjump" highlightClick="1"/>
          </p:cNvPr>
          <p:cNvSpPr/>
          <p:nvPr/>
        </p:nvSpPr>
        <p:spPr>
          <a:xfrm>
            <a:off x="6957265" y="4869160"/>
            <a:ext cx="360040" cy="405045"/>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6049076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619673" y="1196753"/>
            <a:ext cx="5688632" cy="3096344"/>
          </a:xfrm>
        </p:spPr>
        <p:txBody>
          <a:bodyPr>
            <a:noAutofit/>
          </a:bodyPr>
          <a:lstStyle/>
          <a:p>
            <a:pPr marL="68580" indent="0" algn="ctr">
              <a:lnSpc>
                <a:spcPct val="150000"/>
              </a:lnSpc>
              <a:buNone/>
            </a:pPr>
            <a:r>
              <a:rPr lang="zh-CN" altLang="en-US" sz="13800" dirty="0" smtClean="0">
                <a:solidFill>
                  <a:srgbClr val="FF0000"/>
                </a:solidFill>
                <a:latin typeface="楷体" panose="02010609060101010101" pitchFamily="49" charset="-122"/>
                <a:ea typeface="楷体" panose="02010609060101010101" pitchFamily="49" charset="-122"/>
              </a:rPr>
              <a:t>谢谢！</a:t>
            </a:r>
            <a:endParaRPr lang="zh-CN" altLang="en-US" sz="13800" dirty="0">
              <a:solidFill>
                <a:srgbClr val="FF0000"/>
              </a:solidFill>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875082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buNone/>
            </a:pPr>
            <a:r>
              <a:rPr lang="zh-CN" altLang="zh-CN" dirty="0" smtClean="0"/>
              <a:t>（二）加强课程建设</a:t>
            </a:r>
            <a:endParaRPr lang="en-US" altLang="zh-CN" dirty="0" smtClean="0"/>
          </a:p>
          <a:p>
            <a:pPr>
              <a:buNone/>
            </a:pPr>
            <a:r>
              <a:rPr lang="en-US" altLang="zh-CN" dirty="0" smtClean="0"/>
              <a:t> 3. </a:t>
            </a:r>
            <a:r>
              <a:rPr lang="zh-CN" altLang="zh-CN" dirty="0" smtClean="0"/>
              <a:t>分类建设拓展性课程。拓展性课程可分为知识拓展、体艺特长、实践活动等三类。</a:t>
            </a:r>
            <a:endParaRPr lang="en-US" altLang="zh-CN" dirty="0" smtClean="0"/>
          </a:p>
          <a:p>
            <a:pPr>
              <a:buNone/>
            </a:pPr>
            <a:r>
              <a:rPr lang="en-US" altLang="zh-CN" dirty="0" smtClean="0"/>
              <a:t>  4. </a:t>
            </a:r>
            <a:r>
              <a:rPr lang="zh-CN" altLang="zh-CN" dirty="0" smtClean="0"/>
              <a:t>科学制定学校课程规划。学校应根据学生情况、发展目标和教育资源，制定有特色的学校课程规划，分层次开发丰富多样的拓展性课程，满足不同年龄段学生的学习需求。</a:t>
            </a:r>
            <a:endParaRPr lang="en-US" altLang="zh-CN" dirty="0" smtClean="0"/>
          </a:p>
          <a:p>
            <a:pPr>
              <a:buNone/>
            </a:pPr>
            <a:r>
              <a:rPr lang="en-US" altLang="zh-CN" dirty="0" smtClean="0"/>
              <a:t>      </a:t>
            </a:r>
            <a:endParaRPr lang="zh-CN" altLang="en-US" dirty="0"/>
          </a:p>
        </p:txBody>
      </p:sp>
      <p:sp>
        <p:nvSpPr>
          <p:cNvPr id="3" name="标题 2"/>
          <p:cNvSpPr>
            <a:spLocks noGrp="1"/>
          </p:cNvSpPr>
          <p:nvPr>
            <p:ph type="title"/>
          </p:nvPr>
        </p:nvSpPr>
        <p:spPr/>
        <p:txBody>
          <a:bodyPr/>
          <a:lstStyle/>
          <a:p>
            <a:r>
              <a:rPr lang="zh-CN" altLang="en-US" dirty="0" smtClean="0"/>
              <a:t>三、主要任务</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pPr>
              <a:buNone/>
            </a:pPr>
            <a:r>
              <a:rPr lang="zh-CN" altLang="en-US" dirty="0" smtClean="0"/>
              <a:t>（三）、改进课程实施。</a:t>
            </a:r>
            <a:endParaRPr lang="en-US" altLang="zh-CN" dirty="0" smtClean="0"/>
          </a:p>
          <a:p>
            <a:pPr>
              <a:buNone/>
            </a:pPr>
            <a:r>
              <a:rPr lang="en-US" altLang="zh-CN" dirty="0" smtClean="0"/>
              <a:t>      5. </a:t>
            </a:r>
            <a:r>
              <a:rPr lang="zh-CN" altLang="zh-CN" dirty="0" smtClean="0"/>
              <a:t>统筹课程实施。加强小学、初中、高中课程的相互衔接。加强各类课程、不同学科之间的联系和整合，组织跨学科教学和主题教育活动。加强与科研机构、社会实践基地的合作，统筹利用校内外课程资源开发与实施拓展性课程，科学设计和安排课内外、校内外活动，营造协调一致的良好育人环境。</a:t>
            </a:r>
            <a:r>
              <a:rPr lang="en-US" altLang="zh-CN" dirty="0" smtClean="0"/>
              <a:t/>
            </a:r>
            <a:br>
              <a:rPr lang="en-US" altLang="zh-CN" dirty="0" smtClean="0"/>
            </a:br>
            <a:endParaRPr lang="zh-CN" altLang="en-US" dirty="0"/>
          </a:p>
        </p:txBody>
      </p:sp>
      <p:sp>
        <p:nvSpPr>
          <p:cNvPr id="3" name="标题 2"/>
          <p:cNvSpPr>
            <a:spLocks noGrp="1"/>
          </p:cNvSpPr>
          <p:nvPr>
            <p:ph type="title"/>
          </p:nvPr>
        </p:nvSpPr>
        <p:spPr/>
        <p:txBody>
          <a:bodyPr/>
          <a:lstStyle/>
          <a:p>
            <a:r>
              <a:rPr lang="zh-CN" altLang="en-US" dirty="0" smtClean="0"/>
              <a:t>三、主要任务</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43608" y="1700809"/>
            <a:ext cx="6777317" cy="2736304"/>
          </a:xfrm>
        </p:spPr>
        <p:txBody>
          <a:bodyPr/>
          <a:lstStyle/>
          <a:p>
            <a:pPr>
              <a:buNone/>
            </a:pPr>
            <a:r>
              <a:rPr lang="en-US" altLang="zh-CN" dirty="0" smtClean="0"/>
              <a:t>          6. </a:t>
            </a:r>
            <a:r>
              <a:rPr lang="zh-CN" altLang="zh-CN" dirty="0" smtClean="0"/>
              <a:t>强化德育课程。以培育和践行社会主义核心价值观为主线，加强中华优秀传统文化教育和法治教育。把少先队课、团课、各类专题教育与德育课有机结合起来，采用灵活多样的形式进行思想品德和行为规范教育。把德育目标渗透于各门学科教学，实现全科育人、全程育人、全员育人。</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187624" y="1340768"/>
            <a:ext cx="6777317" cy="3508977"/>
          </a:xfrm>
        </p:spPr>
        <p:txBody>
          <a:bodyPr>
            <a:normAutofit/>
          </a:bodyPr>
          <a:lstStyle/>
          <a:p>
            <a:pPr>
              <a:buNone/>
            </a:pPr>
            <a:r>
              <a:rPr lang="en-US" altLang="zh-CN" dirty="0" smtClean="0"/>
              <a:t>          7. </a:t>
            </a:r>
            <a:r>
              <a:rPr lang="zh-CN" altLang="zh-CN" dirty="0" smtClean="0"/>
              <a:t>落实综合实践活动课程。积极探索综合实践活动校本化实施的有效途径，建立学生参加社会实践活动的有效机制。把各学科课程的社会实践要求与综合实践活动有机整合，以主题模块的形式，组织多种多样的科普活动、拓展训练和公益性劳动，努力提高学生的动手实践能力，培养学生的劳动观念、集体观念、责任意识和创新意识。</a:t>
            </a:r>
            <a:r>
              <a:rPr lang="en-US" altLang="zh-CN" dirty="0" smtClean="0"/>
              <a:t/>
            </a:r>
            <a:br>
              <a:rPr lang="en-US" altLang="zh-CN" dirty="0" smtClean="0"/>
            </a:b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43608" y="1412776"/>
            <a:ext cx="6777317" cy="4392488"/>
          </a:xfrm>
        </p:spPr>
        <p:txBody>
          <a:bodyPr/>
          <a:lstStyle/>
          <a:p>
            <a:pPr>
              <a:buNone/>
            </a:pPr>
            <a:r>
              <a:rPr lang="en-US" altLang="zh-CN" dirty="0" smtClean="0"/>
              <a:t>       8.</a:t>
            </a:r>
            <a:r>
              <a:rPr lang="zh-CN" altLang="zh-CN" dirty="0" smtClean="0"/>
              <a:t> 增加课时安排的灵活性。课时安排要依据国家课程标准要求，不增加周标准课时数和周教学时间总量，不减少品德、体育与健康、艺术（音乐、美术）、综合实践活动等课程和活动的平均周课时数。在此基础上，学校应努力增加拓展性课程课时。综合实践活动、地方课程和校本课程可整合实施，课时由学校根据实际统一安排。积极探索长短课、大小课、跨年级、多学期等课时安排方式。</a:t>
            </a:r>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奥斯汀">
  <a:themeElements>
    <a:clrScheme name="奥斯汀">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奥斯汀">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奥斯汀">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2141</TotalTime>
  <Words>3875</Words>
  <Application>Microsoft Office PowerPoint</Application>
  <PresentationFormat>全屏显示(4:3)</PresentationFormat>
  <Paragraphs>221</Paragraphs>
  <Slides>48</Slides>
  <Notes>0</Notes>
  <HiddenSlides>0</HiddenSlides>
  <MMClips>0</MMClips>
  <ScaleCrop>false</ScaleCrop>
  <HeadingPairs>
    <vt:vector size="4" baseType="variant">
      <vt:variant>
        <vt:lpstr>主题</vt:lpstr>
      </vt:variant>
      <vt:variant>
        <vt:i4>1</vt:i4>
      </vt:variant>
      <vt:variant>
        <vt:lpstr>幻灯片标题</vt:lpstr>
      </vt:variant>
      <vt:variant>
        <vt:i4>48</vt:i4>
      </vt:variant>
    </vt:vector>
  </HeadingPairs>
  <TitlesOfParts>
    <vt:vector size="49" baseType="lpstr">
      <vt:lpstr>奥斯汀</vt:lpstr>
      <vt:lpstr>《浙江省深化义务教育课程指导意见》专题学习活动</vt:lpstr>
      <vt:lpstr>一、指导思想</vt:lpstr>
      <vt:lpstr>二、总体目标</vt:lpstr>
      <vt:lpstr>三、主要任务</vt:lpstr>
      <vt:lpstr>三、主要任务</vt:lpstr>
      <vt:lpstr>三、主要任务</vt:lpstr>
      <vt:lpstr>幻灯片 7</vt:lpstr>
      <vt:lpstr>幻灯片 8</vt:lpstr>
      <vt:lpstr>幻灯片 9</vt:lpstr>
      <vt:lpstr>幻灯片 10</vt:lpstr>
      <vt:lpstr>幻灯片 11</vt:lpstr>
      <vt:lpstr>四、实施要求</vt:lpstr>
      <vt:lpstr>幻灯片 13</vt:lpstr>
      <vt:lpstr>常见问题的分析与解读</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问题12.深化课程改革的质量如何保证？</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深化义务教育课程改革的 理念与要求</dc:title>
  <dc:creator>cbl</dc:creator>
  <cp:lastModifiedBy>Administrator</cp:lastModifiedBy>
  <cp:revision>129</cp:revision>
  <dcterms:created xsi:type="dcterms:W3CDTF">2015-06-07T02:58:59Z</dcterms:created>
  <dcterms:modified xsi:type="dcterms:W3CDTF">2016-05-31T13:41:56Z</dcterms:modified>
</cp:coreProperties>
</file>