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8C03-EA33-4563-96C1-E2E1584AA5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D54F9-4EA9-4F02-A83F-41A20563553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timgsa.baidu.com/timg?image&amp;quality=80&amp;size=b9999_10000&amp;sec=1551793843771&amp;di=959f3e14a0d29faf4fdb9bef23d73e4a&amp;imgtype=0&amp;src=http%3A%2F%2Fcdnimg103.lizhi.fm%2Faudio_cover%2F2016%2F10%2F26%2F2564662353473536519_580x580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6" y="0"/>
            <a:ext cx="12277725" cy="699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28601"/>
            <a:ext cx="9144000" cy="1015663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Monkeys Grasp for the Moon</a:t>
            </a:r>
            <a:endParaRPr lang="zh-CN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019924" y="6200774"/>
            <a:ext cx="5172075" cy="523875"/>
          </a:xfrm>
        </p:spPr>
        <p:txBody>
          <a:bodyPr/>
          <a:lstStyle/>
          <a:p>
            <a:r>
              <a:rPr lang="zh-CN" altLang="en-US" dirty="0"/>
              <a:t>组员：王琛，张徐新懿，赵龙飞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981449" y="1576893"/>
            <a:ext cx="6534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</a:rPr>
              <a:t>猴子捞月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915388" y="-1034627"/>
            <a:ext cx="30842782" cy="3545695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 descr="https://timgsa.baidu.com/timg?image&amp;quality=80&amp;size=b9999_10000&amp;sec=1551794358027&amp;di=0590e22e6a0583725c70de764569aca0&amp;imgtype=0&amp;src=http%3A%2F%2Fwww.hajzxx.cn%2Fmyupload%2F201511051524494060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" y="0"/>
            <a:ext cx="6025515" cy="340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2970" y="3491231"/>
            <a:ext cx="10515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>
                <a:solidFill>
                  <a:schemeClr val="tx1"/>
                </a:solidFill>
              </a:rPr>
              <a:t>One day, a little monkey is playing by the well.</a:t>
            </a:r>
            <a:endParaRPr lang="en-US" altLang="zh-CN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tx1"/>
                </a:solidFill>
              </a:rPr>
              <a:t>He looks in the well and shouts : “Oh !My god! The moon has fallen into the well!”</a:t>
            </a:r>
            <a:endParaRPr lang="en-US" altLang="zh-CN" sz="3200" b="1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93470" y="5529580"/>
            <a:ext cx="97351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一天，有只小猴子在井边玩儿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它往井里一瞧，高喊道：“噢！我的天！月亮掉到井里头啦！”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32830" cy="3449955"/>
          </a:xfrm>
        </p:spPr>
      </p:pic>
      <p:sp>
        <p:nvSpPr>
          <p:cNvPr id="7" name="文本框 6"/>
          <p:cNvSpPr txBox="1"/>
          <p:nvPr/>
        </p:nvSpPr>
        <p:spPr>
          <a:xfrm>
            <a:off x="257175" y="3533775"/>
            <a:ext cx="106235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/>
                </a:solidFill>
              </a:rPr>
              <a:t>An older monkeys runs over, takes a </a:t>
            </a:r>
            <a:r>
              <a:rPr lang="en-US" altLang="zh-CN" sz="2400" b="1" dirty="0" err="1">
                <a:solidFill>
                  <a:schemeClr val="tx1"/>
                </a:solidFill>
              </a:rPr>
              <a:t>look,and</a:t>
            </a:r>
            <a:r>
              <a:rPr lang="en-US" altLang="zh-CN" sz="2400" b="1" dirty="0">
                <a:solidFill>
                  <a:schemeClr val="tx1"/>
                </a:solidFill>
              </a:rPr>
              <a:t> says, “Goodness me! The moon is really in the water!”</a:t>
            </a:r>
            <a:endParaRPr lang="en-US" altLang="zh-CN" sz="2400" b="1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60705" y="4970145"/>
            <a:ext cx="9146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一只大猴子跑来一看，说，“糟啦！月亮掉在井里头啦！”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https://timgsa.baidu.com/timg?image&amp;quality=80&amp;size=b9999_10000&amp;sec=1551795706843&amp;di=7b64ec95789ccb65342b1cfc7c73d93f&amp;imgtype=0&amp;src=http%3A%2F%2Fimg.25pp.com%2Fuploadfile%2Fsoft%2Fimages%2F2014%2F1005%2F20141005014705164.jpe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-5715"/>
            <a:ext cx="8044180" cy="453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60960" y="4779010"/>
            <a:ext cx="106121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And </a:t>
            </a:r>
            <a:r>
              <a:rPr lang="en-US" altLang="zh-CN" sz="1600" b="1" dirty="0" err="1">
                <a:solidFill>
                  <a:schemeClr val="tx1"/>
                </a:solidFill>
              </a:rPr>
              <a:t>olderly</a:t>
            </a:r>
            <a:r>
              <a:rPr lang="en-US" altLang="zh-CN" sz="1600" b="1" dirty="0">
                <a:solidFill>
                  <a:schemeClr val="tx1"/>
                </a:solidFill>
              </a:rPr>
              <a:t> monkey comes over.He is very surprised as well and cries out:</a:t>
            </a:r>
            <a:r>
              <a:rPr lang="zh-CN" altLang="en-US" sz="1600" b="1" dirty="0">
                <a:solidFill>
                  <a:schemeClr val="tx1"/>
                </a:solidFill>
              </a:rPr>
              <a:t>　“</a:t>
            </a:r>
            <a:r>
              <a:rPr lang="en-US" altLang="zh-CN" sz="1600" b="1" dirty="0">
                <a:solidFill>
                  <a:schemeClr val="tx1"/>
                </a:solidFill>
              </a:rPr>
              <a:t>The moon is in the well.”A group of </a:t>
            </a:r>
            <a:r>
              <a:rPr lang="en-US" altLang="zh-CN" sz="1600" b="1" dirty="0" err="1">
                <a:solidFill>
                  <a:schemeClr val="tx1"/>
                </a:solidFill>
              </a:rPr>
              <a:t>monkeys</a:t>
            </a:r>
            <a:r>
              <a:rPr lang="en-US" altLang="zh-CN" sz="1600" b="1" dirty="0">
                <a:solidFill>
                  <a:schemeClr val="tx1"/>
                </a:solidFill>
              </a:rPr>
              <a:t> run over to the well .</a:t>
            </a:r>
            <a:r>
              <a:rPr lang="zh-CN" altLang="en-US" sz="1600" b="1" dirty="0">
                <a:solidFill>
                  <a:schemeClr val="tx1"/>
                </a:solidFill>
              </a:rPr>
              <a:t>　</a:t>
            </a:r>
            <a:r>
              <a:rPr lang="en-US" altLang="zh-CN" sz="1600" b="1" dirty="0">
                <a:solidFill>
                  <a:schemeClr val="tx1"/>
                </a:solidFill>
              </a:rPr>
              <a:t>They look at the moon in the well and shout:</a:t>
            </a:r>
            <a:r>
              <a:rPr lang="zh-CN" altLang="en-US" sz="1600" b="1" dirty="0">
                <a:solidFill>
                  <a:schemeClr val="tx1"/>
                </a:solidFill>
              </a:rPr>
              <a:t>“</a:t>
            </a:r>
            <a:r>
              <a:rPr lang="en-US" altLang="zh-CN" sz="1600" b="1" dirty="0">
                <a:solidFill>
                  <a:schemeClr val="tx1"/>
                </a:solidFill>
              </a:rPr>
              <a:t>The moon did fall into the </a:t>
            </a:r>
            <a:r>
              <a:rPr lang="en-US" altLang="zh-CN" sz="1600" b="1" dirty="0" err="1">
                <a:solidFill>
                  <a:schemeClr val="tx1"/>
                </a:solidFill>
              </a:rPr>
              <a:t>well!Come</a:t>
            </a:r>
            <a:r>
              <a:rPr lang="en-US" altLang="zh-CN" sz="1600" b="1" dirty="0">
                <a:solidFill>
                  <a:schemeClr val="tx1"/>
                </a:solidFill>
              </a:rPr>
              <a:t> </a:t>
            </a:r>
            <a:r>
              <a:rPr lang="en-US" altLang="zh-CN" sz="1600" b="1" dirty="0" err="1">
                <a:solidFill>
                  <a:schemeClr val="tx1"/>
                </a:solidFill>
              </a:rPr>
              <a:t>on!Let’get</a:t>
            </a:r>
            <a:r>
              <a:rPr lang="en-US" altLang="zh-CN" sz="1600" b="1" dirty="0">
                <a:solidFill>
                  <a:schemeClr val="tx1"/>
                </a:solidFill>
              </a:rPr>
              <a:t> it out!”</a:t>
            </a:r>
            <a:endParaRPr lang="en-US" altLang="zh-CN" sz="1600" b="1" dirty="0">
              <a:solidFill>
                <a:schemeClr val="tx1"/>
              </a:solidFill>
            </a:endParaRPr>
          </a:p>
          <a:p>
            <a:r>
              <a:rPr lang="zh-CN" altLang="en-US" sz="1600" b="1" dirty="0">
                <a:sym typeface="+mn-ea"/>
              </a:rPr>
              <a:t>老猴子也跑过来</a:t>
            </a:r>
            <a:r>
              <a:rPr lang="zh-CN" altLang="en-US" sz="1600" b="1" dirty="0">
                <a:solidFill>
                  <a:schemeClr val="tx1"/>
                </a:solidFill>
              </a:rPr>
              <a:t>　。</a:t>
            </a:r>
            <a:r>
              <a:rPr lang="zh-CN" altLang="en-US" sz="1600" b="1" dirty="0">
                <a:sym typeface="+mn-ea"/>
              </a:rPr>
              <a:t>他也非常惊奇，喊道：</a:t>
            </a:r>
            <a:r>
              <a:rPr lang="en-US" altLang="zh-CN" sz="1600" b="1" dirty="0">
                <a:sym typeface="+mn-ea"/>
              </a:rPr>
              <a:t>“</a:t>
            </a:r>
            <a:r>
              <a:rPr lang="zh-CN" altLang="en-US" sz="1600" b="1" dirty="0">
                <a:sym typeface="+mn-ea"/>
              </a:rPr>
              <a:t>糟了，月亮掉在井里头了！”　一群猴子跑到井边来，他们看到井里的月亮，喊道：</a:t>
            </a:r>
            <a:r>
              <a:rPr lang="zh-CN" altLang="en-US" sz="1600" b="1" dirty="0">
                <a:solidFill>
                  <a:schemeClr val="tx1"/>
                </a:solidFill>
              </a:rPr>
              <a:t>“月亮掉在井里头啦！快来！让我们把它捞起来！”</a:t>
            </a:r>
            <a:br>
              <a:rPr lang="en-US" altLang="zh-CN" sz="1600" b="1" dirty="0">
                <a:solidFill>
                  <a:schemeClr val="tx1"/>
                </a:solidFill>
              </a:rPr>
            </a:br>
            <a:endParaRPr lang="en-US" altLang="zh-CN" sz="1600" b="1" dirty="0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37786" y="6232831"/>
            <a:ext cx="5429250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03975" cy="3602355"/>
          </a:xfrm>
        </p:spPr>
      </p:pic>
      <p:sp>
        <p:nvSpPr>
          <p:cNvPr id="6" name="文本框 5"/>
          <p:cNvSpPr txBox="1"/>
          <p:nvPr/>
        </p:nvSpPr>
        <p:spPr>
          <a:xfrm>
            <a:off x="407670" y="3792220"/>
            <a:ext cx="105238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>
                <a:solidFill>
                  <a:schemeClr val="tx1"/>
                </a:solidFill>
              </a:rPr>
              <a:t>Then,the</a:t>
            </a:r>
            <a:r>
              <a:rPr lang="en-US" altLang="zh-CN" b="1" dirty="0">
                <a:solidFill>
                  <a:schemeClr val="tx1"/>
                </a:solidFill>
              </a:rPr>
              <a:t> oldest monkey hangs on the tree up side down ,with his feet on the branch .And he pulls the next monkey’s feet with his hands. </a:t>
            </a:r>
            <a:r>
              <a:rPr lang="zh-CN" altLang="en-US" b="1" dirty="0">
                <a:solidFill>
                  <a:schemeClr val="tx1"/>
                </a:solidFill>
              </a:rPr>
              <a:t> </a:t>
            </a:r>
            <a:r>
              <a:rPr lang="en-US" altLang="zh-CN" b="1" dirty="0">
                <a:solidFill>
                  <a:schemeClr val="tx1"/>
                </a:solidFill>
              </a:rPr>
              <a:t>All the other </a:t>
            </a:r>
            <a:r>
              <a:rPr lang="en-US" altLang="zh-CN" b="1" dirty="0" err="1">
                <a:solidFill>
                  <a:schemeClr val="tx1"/>
                </a:solidFill>
              </a:rPr>
              <a:t>monkeys</a:t>
            </a:r>
            <a:r>
              <a:rPr lang="en-US" altLang="zh-CN" b="1" dirty="0">
                <a:solidFill>
                  <a:schemeClr val="tx1"/>
                </a:solidFill>
              </a:rPr>
              <a:t> follow his suit, </a:t>
            </a:r>
            <a:r>
              <a:rPr lang="zh-CN" altLang="en-US" b="1" dirty="0">
                <a:solidFill>
                  <a:schemeClr val="tx1"/>
                </a:solidFill>
              </a:rPr>
              <a:t>　</a:t>
            </a:r>
            <a:r>
              <a:rPr lang="en-US" altLang="zh-CN" b="1" dirty="0">
                <a:solidFill>
                  <a:schemeClr val="tx1"/>
                </a:solidFill>
              </a:rPr>
              <a:t>And they join each other one by one down to the moon in the well. </a:t>
            </a:r>
            <a:r>
              <a:rPr lang="en-US" altLang="zh-CN" b="1" dirty="0">
                <a:sym typeface="+mn-ea"/>
              </a:rPr>
              <a:t> </a:t>
            </a:r>
            <a:endParaRPr lang="en-US" altLang="zh-CN" b="1" dirty="0">
              <a:sym typeface="+mn-ea"/>
            </a:endParaRPr>
          </a:p>
          <a:p>
            <a:r>
              <a:rPr lang="zh-CN" altLang="en-US" b="1" dirty="0">
                <a:sym typeface="+mn-ea"/>
              </a:rPr>
              <a:t>然后，老猴子倒挂在大树上， 拉住大猴子的脚，其他的猴子一个个跟着，</a:t>
            </a:r>
            <a:r>
              <a:rPr lang="zh-CN" altLang="en-US" b="1" dirty="0">
                <a:solidFill>
                  <a:schemeClr val="tx1"/>
                </a:solidFill>
              </a:rPr>
              <a:t>它们一只连着一只直到井里。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63360" cy="3695065"/>
          </a:xfrm>
        </p:spPr>
      </p:pic>
      <p:sp>
        <p:nvSpPr>
          <p:cNvPr id="6" name="文本框 5"/>
          <p:cNvSpPr txBox="1"/>
          <p:nvPr/>
        </p:nvSpPr>
        <p:spPr>
          <a:xfrm>
            <a:off x="6711315" y="1816100"/>
            <a:ext cx="51047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Just before they reach the </a:t>
            </a:r>
            <a:r>
              <a:rPr lang="en-US" altLang="zh-CN" b="1" dirty="0" err="1">
                <a:solidFill>
                  <a:schemeClr val="tx1"/>
                </a:solidFill>
              </a:rPr>
              <a:t>moon,the</a:t>
            </a:r>
            <a:r>
              <a:rPr lang="en-US" altLang="zh-CN" b="1" dirty="0">
                <a:solidFill>
                  <a:schemeClr val="tx1"/>
                </a:solidFill>
              </a:rPr>
              <a:t> oldest m raises his head and happens to see the moon in the sky,</a:t>
            </a:r>
            <a:r>
              <a:rPr lang="zh-CN" altLang="en-US" b="1" dirty="0">
                <a:solidFill>
                  <a:schemeClr val="tx1"/>
                </a:solidFill>
              </a:rPr>
              <a:t>　正好他们摸到月亮的时候，老猴子抬头发现月亮挂在天上呢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6635" y="4450715"/>
            <a:ext cx="9328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He yells excitedly “Don’t be so </a:t>
            </a:r>
            <a:r>
              <a:rPr lang="en-US" altLang="zh-CN" b="1" dirty="0" err="1">
                <a:solidFill>
                  <a:schemeClr val="tx1"/>
                </a:solidFill>
              </a:rPr>
              <a:t>foolish!The</a:t>
            </a:r>
            <a:r>
              <a:rPr lang="en-US" altLang="zh-CN" b="1" dirty="0">
                <a:solidFill>
                  <a:schemeClr val="tx1"/>
                </a:solidFill>
              </a:rPr>
              <a:t> moon is still in the sky!”</a:t>
            </a:r>
            <a:endParaRPr lang="en-US" altLang="zh-CN" b="1" dirty="0">
              <a:solidFill>
                <a:schemeClr val="tx1"/>
              </a:solidFill>
            </a:endParaRPr>
          </a:p>
          <a:p>
            <a:r>
              <a:rPr lang="zh-CN" altLang="en-US" b="1" dirty="0">
                <a:solidFill>
                  <a:schemeClr val="tx1"/>
                </a:solidFill>
              </a:rPr>
              <a:t>它兴奋地大叫：“别蠢了！月亮还好好地挂在天上呢！”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216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1176</Words>
  <Application>WPS 演示</Application>
  <PresentationFormat>宽屏</PresentationFormat>
  <Paragraphs>26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Calibri</vt:lpstr>
      <vt:lpstr>Office 主题​​</vt:lpstr>
      <vt:lpstr>Monkeys Grasp for the Moon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Monkeys Grasp for the Moon</dc:title>
  <dc:creator>yhyaixy@163.com</dc:creator>
  <cp:lastModifiedBy>Administrator</cp:lastModifiedBy>
  <cp:revision>15</cp:revision>
  <dcterms:created xsi:type="dcterms:W3CDTF">2019-03-05T10:42:00Z</dcterms:created>
  <dcterms:modified xsi:type="dcterms:W3CDTF">2019-03-06T03:15:15Z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